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8" r:id="rId1"/>
  </p:sldMasterIdLst>
  <p:notesMasterIdLst>
    <p:notesMasterId r:id="rId13"/>
  </p:notesMasterIdLst>
  <p:sldIdLst>
    <p:sldId id="256" r:id="rId2"/>
    <p:sldId id="328" r:id="rId3"/>
    <p:sldId id="329" r:id="rId4"/>
    <p:sldId id="330" r:id="rId5"/>
    <p:sldId id="322" r:id="rId6"/>
    <p:sldId id="323" r:id="rId7"/>
    <p:sldId id="324" r:id="rId8"/>
    <p:sldId id="325" r:id="rId9"/>
    <p:sldId id="326" r:id="rId10"/>
    <p:sldId id="327" r:id="rId11"/>
    <p:sldId id="331" r:id="rId1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8E2750-B2DE-49EB-A921-F3B3614CCEE2}">
          <p14:sldIdLst>
            <p14:sldId id="256"/>
            <p14:sldId id="328"/>
            <p14:sldId id="329"/>
            <p14:sldId id="330"/>
            <p14:sldId id="322"/>
            <p14:sldId id="323"/>
            <p14:sldId id="324"/>
            <p14:sldId id="325"/>
            <p14:sldId id="326"/>
            <p14:sldId id="327"/>
            <p14:sldId id="33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3817" autoAdjust="0"/>
  </p:normalViewPr>
  <p:slideViewPr>
    <p:cSldViewPr snapToGrid="0">
      <p:cViewPr varScale="1">
        <p:scale>
          <a:sx n="115" d="100"/>
          <a:sy n="115" d="100"/>
        </p:scale>
        <p:origin x="258"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32" y="-12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33" tIns="45716" rIns="91433" bIns="45716" rtlCol="0"/>
          <a:lstStyle>
            <a:lvl1pPr algn="l">
              <a:defRPr sz="1200"/>
            </a:lvl1pPr>
          </a:lstStyle>
          <a:p>
            <a:endParaRPr lang="en-US" dirty="0"/>
          </a:p>
        </p:txBody>
      </p:sp>
      <p:sp>
        <p:nvSpPr>
          <p:cNvPr id="3" name="Date Placeholder 2"/>
          <p:cNvSpPr>
            <a:spLocks noGrp="1"/>
          </p:cNvSpPr>
          <p:nvPr>
            <p:ph type="dt" idx="1"/>
          </p:nvPr>
        </p:nvSpPr>
        <p:spPr>
          <a:xfrm>
            <a:off x="3937000" y="0"/>
            <a:ext cx="3011488" cy="461963"/>
          </a:xfrm>
          <a:prstGeom prst="rect">
            <a:avLst/>
          </a:prstGeom>
        </p:spPr>
        <p:txBody>
          <a:bodyPr vert="horz" lIns="91433" tIns="45716" rIns="91433" bIns="45716" rtlCol="0"/>
          <a:lstStyle>
            <a:lvl1pPr algn="r">
              <a:defRPr sz="1200"/>
            </a:lvl1pPr>
          </a:lstStyle>
          <a:p>
            <a:fld id="{1D98DC20-257B-44D2-BAC2-C756ED7B7C98}" type="datetimeFigureOut">
              <a:rPr lang="en-US" smtClean="0"/>
              <a:t>6/11/2020</a:t>
            </a:fld>
            <a:endParaRPr lang="en-US" dirty="0"/>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1433" tIns="45716" rIns="91433" bIns="45716" rtlCol="0" anchor="ctr"/>
          <a:lstStyle/>
          <a:p>
            <a:endParaRPr lang="en-US" dirty="0"/>
          </a:p>
        </p:txBody>
      </p:sp>
      <p:sp>
        <p:nvSpPr>
          <p:cNvPr id="5" name="Notes Placeholder 4"/>
          <p:cNvSpPr>
            <a:spLocks noGrp="1"/>
          </p:cNvSpPr>
          <p:nvPr>
            <p:ph type="body" sz="quarter" idx="3"/>
          </p:nvPr>
        </p:nvSpPr>
        <p:spPr>
          <a:xfrm>
            <a:off x="695326" y="4387851"/>
            <a:ext cx="5559425" cy="4156075"/>
          </a:xfrm>
          <a:prstGeom prst="rect">
            <a:avLst/>
          </a:prstGeom>
        </p:spPr>
        <p:txBody>
          <a:bodyPr vert="horz" lIns="91433" tIns="45716" rIns="91433"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1433" tIns="45716" rIns="91433"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33" tIns="45716" rIns="91433" bIns="45716" rtlCol="0" anchor="b"/>
          <a:lstStyle>
            <a:lvl1pPr algn="r">
              <a:defRPr sz="1200"/>
            </a:lvl1pPr>
          </a:lstStyle>
          <a:p>
            <a:fld id="{CF8E4FA4-12BE-4978-B5FF-DB698B51646C}" type="slidenum">
              <a:rPr lang="en-US" smtClean="0"/>
              <a:t>‹#›</a:t>
            </a:fld>
            <a:endParaRPr lang="en-US" dirty="0"/>
          </a:p>
        </p:txBody>
      </p:sp>
    </p:spTree>
    <p:extLst>
      <p:ext uri="{BB962C8B-B14F-4D97-AF65-F5344CB8AC3E}">
        <p14:creationId xmlns:p14="http://schemas.microsoft.com/office/powerpoint/2010/main" val="4006667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dmin.sc.gov/sites/default/files/Re-entry%20plan%20for%20State%20Employee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8E4FA4-12BE-4978-B5FF-DB698B51646C}" type="slidenum">
              <a:rPr lang="en-US" smtClean="0"/>
              <a:t>1</a:t>
            </a:fld>
            <a:endParaRPr lang="en-US" dirty="0"/>
          </a:p>
        </p:txBody>
      </p:sp>
    </p:spTree>
    <p:extLst>
      <p:ext uri="{BB962C8B-B14F-4D97-AF65-F5344CB8AC3E}">
        <p14:creationId xmlns:p14="http://schemas.microsoft.com/office/powerpoint/2010/main" val="515634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PPE costs for state agency needs are initially being funded through the SCEMD.  </a:t>
            </a:r>
          </a:p>
          <a:p>
            <a:endParaRPr lang="en-US" sz="1200" dirty="0"/>
          </a:p>
          <a:p>
            <a:r>
              <a:rPr lang="en-US" sz="1200" dirty="0"/>
              <a:t>If CARES Act funding is allocated, SCEMD could be reimbursed. </a:t>
            </a:r>
          </a:p>
          <a:p>
            <a:endParaRPr lang="en-US" sz="1200" dirty="0"/>
          </a:p>
          <a:p>
            <a:r>
              <a:rPr lang="en-US" sz="1200" dirty="0"/>
              <a:t>If not, SCEMD will request FEMA reimbursement, and if FEMA is reimbursed at less than 100%, individual agencies will be responsible for their portion of remaining costs.</a:t>
            </a:r>
          </a:p>
          <a:p>
            <a:endParaRPr lang="en-US" dirty="0"/>
          </a:p>
        </p:txBody>
      </p:sp>
      <p:sp>
        <p:nvSpPr>
          <p:cNvPr id="4" name="Slide Number Placeholder 3"/>
          <p:cNvSpPr>
            <a:spLocks noGrp="1"/>
          </p:cNvSpPr>
          <p:nvPr>
            <p:ph type="sldNum" sz="quarter" idx="5"/>
          </p:nvPr>
        </p:nvSpPr>
        <p:spPr/>
        <p:txBody>
          <a:bodyPr/>
          <a:lstStyle/>
          <a:p>
            <a:fld id="{CF8E4FA4-12BE-4978-B5FF-DB698B51646C}" type="slidenum">
              <a:rPr lang="en-US" smtClean="0"/>
              <a:t>10</a:t>
            </a:fld>
            <a:endParaRPr lang="en-US" dirty="0"/>
          </a:p>
        </p:txBody>
      </p:sp>
    </p:spTree>
    <p:extLst>
      <p:ext uri="{BB962C8B-B14F-4D97-AF65-F5344CB8AC3E}">
        <p14:creationId xmlns:p14="http://schemas.microsoft.com/office/powerpoint/2010/main" val="2805382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E4FA4-12BE-4978-B5FF-DB698B51646C}" type="slidenum">
              <a:rPr lang="en-US" smtClean="0"/>
              <a:t>11</a:t>
            </a:fld>
            <a:endParaRPr lang="en-US" dirty="0"/>
          </a:p>
        </p:txBody>
      </p:sp>
    </p:spTree>
    <p:extLst>
      <p:ext uri="{BB962C8B-B14F-4D97-AF65-F5344CB8AC3E}">
        <p14:creationId xmlns:p14="http://schemas.microsoft.com/office/powerpoint/2010/main" val="111353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Four agencies collaborated to procure and distribute Personal Protective Equipment (PPE) for all state agencies:</a:t>
            </a:r>
          </a:p>
          <a:p>
            <a:endParaRPr lang="en-US" sz="2800" dirty="0"/>
          </a:p>
          <a:p>
            <a:pPr marL="800100" lvl="1" indent="-342900">
              <a:buFont typeface="Arial" panose="020B0604020202020204" pitchFamily="34" charset="0"/>
              <a:buChar char="•"/>
            </a:pPr>
            <a:r>
              <a:rPr lang="en-US" sz="2400" dirty="0"/>
              <a:t>South Carolina Department of Administration</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South Carolina Emergency Management Division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The State Fiscal Accountability Authority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The South Carolina Department of Transportation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agencies have been working very closely together to ensure agencies have PPE and cleaning supplies to help limit the spread of COVID-19 as state employees return to the workplace during the phased re-entry process.</a:t>
            </a:r>
          </a:p>
        </p:txBody>
      </p:sp>
      <p:sp>
        <p:nvSpPr>
          <p:cNvPr id="4" name="Slide Number Placeholder 3"/>
          <p:cNvSpPr>
            <a:spLocks noGrp="1"/>
          </p:cNvSpPr>
          <p:nvPr>
            <p:ph type="sldNum" sz="quarter" idx="5"/>
          </p:nvPr>
        </p:nvSpPr>
        <p:spPr/>
        <p:txBody>
          <a:bodyPr/>
          <a:lstStyle/>
          <a:p>
            <a:fld id="{CF8E4FA4-12BE-4978-B5FF-DB698B51646C}" type="slidenum">
              <a:rPr lang="en-US" smtClean="0"/>
              <a:t>2</a:t>
            </a:fld>
            <a:endParaRPr lang="en-US" dirty="0"/>
          </a:p>
        </p:txBody>
      </p:sp>
    </p:spTree>
    <p:extLst>
      <p:ext uri="{BB962C8B-B14F-4D97-AF65-F5344CB8AC3E}">
        <p14:creationId xmlns:p14="http://schemas.microsoft.com/office/powerpoint/2010/main" val="237825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This collaboration helped the state leverage collective buying, which achieved:</a:t>
            </a:r>
          </a:p>
          <a:p>
            <a:pPr marL="914400" lvl="1" indent="-457200">
              <a:buFont typeface="Arial" panose="020B0604020202020204" pitchFamily="34" charset="0"/>
              <a:buChar char="•"/>
            </a:pPr>
            <a:r>
              <a:rPr lang="en-US" sz="2600" dirty="0"/>
              <a:t>Greater purchasing power.</a:t>
            </a:r>
          </a:p>
          <a:p>
            <a:pPr marL="914400" lvl="1" indent="-457200">
              <a:buFont typeface="Arial" panose="020B0604020202020204" pitchFamily="34" charset="0"/>
              <a:buChar char="•"/>
            </a:pPr>
            <a:r>
              <a:rPr lang="en-US" sz="2600" dirty="0"/>
              <a:t>More competitive pricing.</a:t>
            </a:r>
          </a:p>
          <a:p>
            <a:pPr marL="914400" lvl="1" indent="-457200">
              <a:buFont typeface="Arial" panose="020B0604020202020204" pitchFamily="34" charset="0"/>
              <a:buChar char="•"/>
            </a:pPr>
            <a:r>
              <a:rPr lang="en-US" sz="2600" dirty="0"/>
              <a:t>Even distribution of high-demand and difficult to find items.</a:t>
            </a:r>
          </a:p>
          <a:p>
            <a:endParaRPr lang="en-US" dirty="0"/>
          </a:p>
          <a:p>
            <a:endParaRPr lang="en-US" dirty="0"/>
          </a:p>
          <a:p>
            <a:r>
              <a:rPr lang="en-US" dirty="0"/>
              <a:t>Collective buying allows for greater purchasing power, more competitive pricing and help with the even distribution of high in demand and difficult to purchase items.</a:t>
            </a:r>
          </a:p>
        </p:txBody>
      </p:sp>
      <p:sp>
        <p:nvSpPr>
          <p:cNvPr id="4" name="Slide Number Placeholder 3"/>
          <p:cNvSpPr>
            <a:spLocks noGrp="1"/>
          </p:cNvSpPr>
          <p:nvPr>
            <p:ph type="sldNum" sz="quarter" idx="5"/>
          </p:nvPr>
        </p:nvSpPr>
        <p:spPr/>
        <p:txBody>
          <a:bodyPr/>
          <a:lstStyle/>
          <a:p>
            <a:fld id="{CF8E4FA4-12BE-4978-B5FF-DB698B51646C}" type="slidenum">
              <a:rPr lang="en-US" smtClean="0"/>
              <a:t>3</a:t>
            </a:fld>
            <a:endParaRPr lang="en-US" dirty="0"/>
          </a:p>
        </p:txBody>
      </p:sp>
    </p:spTree>
    <p:extLst>
      <p:ext uri="{BB962C8B-B14F-4D97-AF65-F5344CB8AC3E}">
        <p14:creationId xmlns:p14="http://schemas.microsoft.com/office/powerpoint/2010/main" val="84594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procured for distribution to agencies:</a:t>
            </a:r>
          </a:p>
          <a:p>
            <a:pPr marL="914400" lvl="1" indent="-457200">
              <a:buFont typeface="Arial" panose="020B0604020202020204" pitchFamily="34" charset="0"/>
              <a:buChar char="•"/>
            </a:pPr>
            <a:r>
              <a:rPr lang="en-US" sz="2600" dirty="0"/>
              <a:t>Cleaning wipes/materials</a:t>
            </a:r>
          </a:p>
          <a:p>
            <a:pPr marL="914400" lvl="1" indent="-457200">
              <a:buFont typeface="Arial" panose="020B0604020202020204" pitchFamily="34" charset="0"/>
              <a:buChar char="•"/>
            </a:pPr>
            <a:r>
              <a:rPr lang="en-US" sz="2600" dirty="0"/>
              <a:t>Clear goggles</a:t>
            </a:r>
          </a:p>
          <a:p>
            <a:pPr marL="914400" lvl="1" indent="-457200">
              <a:buFont typeface="Arial" panose="020B0604020202020204" pitchFamily="34" charset="0"/>
              <a:buChar char="•"/>
            </a:pPr>
            <a:r>
              <a:rPr lang="en-US" sz="2600" dirty="0"/>
              <a:t>Cloth face masks</a:t>
            </a:r>
          </a:p>
          <a:p>
            <a:pPr marL="914400" lvl="1" indent="-457200">
              <a:buFont typeface="Arial" panose="020B0604020202020204" pitchFamily="34" charset="0"/>
              <a:buChar char="•"/>
            </a:pPr>
            <a:r>
              <a:rPr lang="en-US" sz="2600" dirty="0"/>
              <a:t>Disposable gloves</a:t>
            </a:r>
          </a:p>
          <a:p>
            <a:pPr marL="914400" lvl="1" indent="-457200">
              <a:buFont typeface="Arial" panose="020B0604020202020204" pitchFamily="34" charset="0"/>
              <a:buChar char="•"/>
            </a:pPr>
            <a:r>
              <a:rPr lang="en-US" sz="2600" dirty="0"/>
              <a:t>Hand sanitizer</a:t>
            </a:r>
          </a:p>
          <a:p>
            <a:pPr marL="914400" lvl="1" indent="-457200">
              <a:buFont typeface="Arial" panose="020B0604020202020204" pitchFamily="34" charset="0"/>
              <a:buChar char="•"/>
            </a:pPr>
            <a:r>
              <a:rPr lang="en-US" sz="2600" dirty="0"/>
              <a:t>Hand soap</a:t>
            </a:r>
          </a:p>
          <a:p>
            <a:pPr marL="914400" lvl="1" indent="-457200">
              <a:buFont typeface="Arial" panose="020B0604020202020204" pitchFamily="34" charset="0"/>
              <a:buChar char="•"/>
            </a:pPr>
            <a:r>
              <a:rPr lang="en-US" sz="2600" dirty="0"/>
              <a:t>Paper towels</a:t>
            </a:r>
          </a:p>
          <a:p>
            <a:pPr marL="914400" lvl="1" indent="-457200">
              <a:buFont typeface="Arial" panose="020B0604020202020204" pitchFamily="34" charset="0"/>
              <a:buChar char="•"/>
            </a:pPr>
            <a:r>
              <a:rPr lang="en-US" sz="2600" dirty="0"/>
              <a:t>Plastic Shields</a:t>
            </a:r>
          </a:p>
          <a:p>
            <a:pPr marL="914400" lvl="1" indent="-457200">
              <a:buFont typeface="Arial" panose="020B0604020202020204" pitchFamily="34" charset="0"/>
              <a:buChar char="•"/>
            </a:pPr>
            <a:r>
              <a:rPr lang="en-US" sz="2600" dirty="0"/>
              <a:t>Plexiglass Barriers</a:t>
            </a:r>
          </a:p>
        </p:txBody>
      </p:sp>
      <p:sp>
        <p:nvSpPr>
          <p:cNvPr id="4" name="Slide Number Placeholder 3"/>
          <p:cNvSpPr>
            <a:spLocks noGrp="1"/>
          </p:cNvSpPr>
          <p:nvPr>
            <p:ph type="sldNum" sz="quarter" idx="5"/>
          </p:nvPr>
        </p:nvSpPr>
        <p:spPr/>
        <p:txBody>
          <a:bodyPr/>
          <a:lstStyle/>
          <a:p>
            <a:fld id="{CF8E4FA4-12BE-4978-B5FF-DB698B51646C}" type="slidenum">
              <a:rPr lang="en-US" smtClean="0"/>
              <a:t>4</a:t>
            </a:fld>
            <a:endParaRPr lang="en-US" dirty="0"/>
          </a:p>
        </p:txBody>
      </p:sp>
    </p:spTree>
    <p:extLst>
      <p:ext uri="{BB962C8B-B14F-4D97-AF65-F5344CB8AC3E}">
        <p14:creationId xmlns:p14="http://schemas.microsoft.com/office/powerpoint/2010/main" val="233801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supply concept consisted of centralized identification of needs through Admin for all state agencies.</a:t>
            </a:r>
          </a:p>
          <a:p>
            <a:endParaRPr lang="en-US" dirty="0"/>
          </a:p>
          <a:p>
            <a:r>
              <a:rPr lang="en-US" dirty="0"/>
              <a:t>Admin created a web form for agencies to enter estimated quantities of needed items based on the phased re-entry plan for state employees. The form can be found at </a:t>
            </a:r>
            <a:r>
              <a:rPr lang="en-US" u="sng" dirty="0">
                <a:hlinkClick r:id="rId3"/>
              </a:rPr>
              <a:t>https://admin.sc.gov/sites/default/files/Re-entry%20plan%20for%20State%20Employees.pdf</a:t>
            </a:r>
            <a:r>
              <a:rPr lang="en-US" dirty="0"/>
              <a:t>. </a:t>
            </a:r>
          </a:p>
          <a:p>
            <a:r>
              <a:rPr lang="en-US" dirty="0"/>
              <a:t/>
            </a:r>
            <a:br>
              <a:rPr lang="en-US" dirty="0"/>
            </a:br>
            <a:r>
              <a:rPr lang="en-US" dirty="0"/>
              <a:t>The webform was provided to agency HR Directors for completion, as they have knowledge of the number of employees re-entering the workplace at each phase. </a:t>
            </a:r>
          </a:p>
          <a:p>
            <a:endParaRPr lang="en-US" dirty="0"/>
          </a:p>
          <a:p>
            <a:r>
              <a:rPr lang="en-US" dirty="0"/>
              <a:t>Agencies were asked to submit their PPE requests for all three phases by May 21, 2020, for planning purposes, with the understanding that they would have the opportunity to update estimates for Phases II and III at a later time.</a:t>
            </a:r>
          </a:p>
          <a:p>
            <a:endParaRPr lang="en-US" dirty="0"/>
          </a:p>
          <a:p>
            <a:endParaRPr lang="en-US" dirty="0"/>
          </a:p>
        </p:txBody>
      </p:sp>
      <p:sp>
        <p:nvSpPr>
          <p:cNvPr id="4" name="Slide Number Placeholder 3"/>
          <p:cNvSpPr>
            <a:spLocks noGrp="1"/>
          </p:cNvSpPr>
          <p:nvPr>
            <p:ph type="sldNum" sz="quarter" idx="5"/>
          </p:nvPr>
        </p:nvSpPr>
        <p:spPr/>
        <p:txBody>
          <a:bodyPr/>
          <a:lstStyle/>
          <a:p>
            <a:fld id="{CF8E4FA4-12BE-4978-B5FF-DB698B51646C}" type="slidenum">
              <a:rPr lang="en-US" smtClean="0"/>
              <a:t>5</a:t>
            </a:fld>
            <a:endParaRPr lang="en-US" dirty="0"/>
          </a:p>
        </p:txBody>
      </p:sp>
    </p:spTree>
    <p:extLst>
      <p:ext uri="{BB962C8B-B14F-4D97-AF65-F5344CB8AC3E}">
        <p14:creationId xmlns:p14="http://schemas.microsoft.com/office/powerpoint/2010/main" val="2249631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supply concept for procurement consisted of:</a:t>
            </a:r>
          </a:p>
          <a:p>
            <a:pPr lvl="1"/>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Admin provided SFAA’s State Procurement Office (MMO) and SCEMD with a list of items to procure and estimated quantities needed.</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Centralized PPE ordering by SCEMD through MMO is ongoing based on the list of needs provided by Admin.</a:t>
            </a:r>
          </a:p>
          <a:p>
            <a:endParaRPr lang="en-US" dirty="0"/>
          </a:p>
        </p:txBody>
      </p:sp>
      <p:sp>
        <p:nvSpPr>
          <p:cNvPr id="4" name="Slide Number Placeholder 3"/>
          <p:cNvSpPr>
            <a:spLocks noGrp="1"/>
          </p:cNvSpPr>
          <p:nvPr>
            <p:ph type="sldNum" sz="quarter" idx="5"/>
          </p:nvPr>
        </p:nvSpPr>
        <p:spPr/>
        <p:txBody>
          <a:bodyPr/>
          <a:lstStyle/>
          <a:p>
            <a:fld id="{CF8E4FA4-12BE-4978-B5FF-DB698B51646C}" type="slidenum">
              <a:rPr lang="en-US" smtClean="0"/>
              <a:t>6</a:t>
            </a:fld>
            <a:endParaRPr lang="en-US" dirty="0"/>
          </a:p>
        </p:txBody>
      </p:sp>
    </p:spTree>
    <p:extLst>
      <p:ext uri="{BB962C8B-B14F-4D97-AF65-F5344CB8AC3E}">
        <p14:creationId xmlns:p14="http://schemas.microsoft.com/office/powerpoint/2010/main" val="366379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600" dirty="0"/>
              <a:t>Warehousing Operations include:</a:t>
            </a:r>
          </a:p>
          <a:p>
            <a:pPr lvl="0"/>
            <a:endParaRPr lang="en-US" sz="2600" dirty="0"/>
          </a:p>
          <a:p>
            <a:pPr marL="800100" lvl="1" indent="-342900">
              <a:buFont typeface="Arial" panose="020B0604020202020204" pitchFamily="34" charset="0"/>
              <a:buChar char="•"/>
            </a:pPr>
            <a:r>
              <a:rPr lang="en-US" sz="2400" dirty="0"/>
              <a:t>SCDOT’s Shop Road warehouse for centralized receiving and distribution. </a:t>
            </a:r>
          </a:p>
          <a:p>
            <a:pPr marL="1257300" lvl="2" indent="-342900">
              <a:buFont typeface="Arial" panose="020B0604020202020204" pitchFamily="34" charset="0"/>
              <a:buChar char="•"/>
            </a:pPr>
            <a:r>
              <a:rPr lang="en-US" sz="2400" dirty="0"/>
              <a:t>SCEMD is:</a:t>
            </a:r>
          </a:p>
          <a:p>
            <a:pPr marL="1714500" lvl="3" indent="-342900">
              <a:buFont typeface="Arial" panose="020B0604020202020204" pitchFamily="34" charset="0"/>
              <a:buChar char="•"/>
            </a:pPr>
            <a:r>
              <a:rPr lang="en-US" sz="2200" dirty="0"/>
              <a:t>Operating the warehouse with contract labor and supplemental staff from SCDOT.</a:t>
            </a:r>
          </a:p>
          <a:p>
            <a:pPr marL="1714500" lvl="3" indent="-342900">
              <a:buFont typeface="Arial" panose="020B0604020202020204" pitchFamily="34" charset="0"/>
              <a:buChar char="•"/>
            </a:pPr>
            <a:r>
              <a:rPr lang="en-US" sz="2200" dirty="0"/>
              <a:t>Maintaining inventory.</a:t>
            </a:r>
          </a:p>
          <a:p>
            <a:pPr marL="1714500" lvl="3" indent="-342900">
              <a:buFont typeface="Arial" panose="020B0604020202020204" pitchFamily="34" charset="0"/>
              <a:buChar char="•"/>
            </a:pPr>
            <a:r>
              <a:rPr lang="en-US" sz="2200" dirty="0"/>
              <a:t>Packaging and distributing PPE to state agencies.</a:t>
            </a:r>
          </a:p>
          <a:p>
            <a:pPr marL="1828800" lvl="3" indent="-457200">
              <a:buFont typeface="Arial" panose="020B0604020202020204" pitchFamily="34" charset="0"/>
              <a:buChar char="•"/>
            </a:pPr>
            <a:endParaRPr lang="en-US" sz="2600" dirty="0"/>
          </a:p>
          <a:p>
            <a:pPr marL="457200" lvl="0" indent="-457200">
              <a:buFont typeface="Arial" panose="020B0604020202020204" pitchFamily="34" charset="0"/>
              <a:buChar char="•"/>
            </a:pPr>
            <a:r>
              <a:rPr lang="en-US" sz="2600" dirty="0"/>
              <a:t>SCEMD and Admin warehouses for receiving as needed.</a:t>
            </a:r>
          </a:p>
          <a:p>
            <a:endParaRPr lang="en-US" dirty="0"/>
          </a:p>
        </p:txBody>
      </p:sp>
      <p:sp>
        <p:nvSpPr>
          <p:cNvPr id="4" name="Slide Number Placeholder 3"/>
          <p:cNvSpPr>
            <a:spLocks noGrp="1"/>
          </p:cNvSpPr>
          <p:nvPr>
            <p:ph type="sldNum" sz="quarter" idx="5"/>
          </p:nvPr>
        </p:nvSpPr>
        <p:spPr/>
        <p:txBody>
          <a:bodyPr/>
          <a:lstStyle/>
          <a:p>
            <a:fld id="{CF8E4FA4-12BE-4978-B5FF-DB698B51646C}" type="slidenum">
              <a:rPr lang="en-US" smtClean="0"/>
              <a:t>7</a:t>
            </a:fld>
            <a:endParaRPr lang="en-US" dirty="0"/>
          </a:p>
        </p:txBody>
      </p:sp>
    </p:spTree>
    <p:extLst>
      <p:ext uri="{BB962C8B-B14F-4D97-AF65-F5344CB8AC3E}">
        <p14:creationId xmlns:p14="http://schemas.microsoft.com/office/powerpoint/2010/main" val="2369425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Distribution of Phase I PPE to state agencies began on May 27 and will be complete on June 12, 2020.</a:t>
            </a:r>
          </a:p>
          <a:p>
            <a:endParaRPr lang="en-US" sz="2200" dirty="0"/>
          </a:p>
          <a:p>
            <a:r>
              <a:rPr lang="en-US" sz="2200" dirty="0"/>
              <a:t>Distributed items:</a:t>
            </a:r>
          </a:p>
          <a:p>
            <a:pPr marL="800100" lvl="1" indent="-342900">
              <a:buFont typeface="Arial" panose="020B0604020202020204" pitchFamily="34" charset="0"/>
              <a:buChar char="•"/>
            </a:pPr>
            <a:r>
              <a:rPr lang="en-US" sz="2000" dirty="0"/>
              <a:t>3,400 bottles of gallon size hand sanitizer from SCDOT</a:t>
            </a:r>
          </a:p>
          <a:p>
            <a:pPr marL="800100" lvl="1" indent="-342900">
              <a:buFont typeface="Arial" panose="020B0604020202020204" pitchFamily="34" charset="0"/>
              <a:buChar char="•"/>
            </a:pPr>
            <a:r>
              <a:rPr lang="en-US" sz="2000" dirty="0"/>
              <a:t>6,200 bottles of hand soap</a:t>
            </a:r>
          </a:p>
          <a:p>
            <a:pPr marL="800100" lvl="1" indent="-342900">
              <a:buFont typeface="Arial" panose="020B0604020202020204" pitchFamily="34" charset="0"/>
              <a:buChar char="•"/>
            </a:pPr>
            <a:r>
              <a:rPr lang="en-US" sz="2000" dirty="0"/>
              <a:t>12,400 rolls of paper towels</a:t>
            </a:r>
          </a:p>
          <a:p>
            <a:pPr marL="800100" lvl="1" indent="-342900">
              <a:buFont typeface="Arial" panose="020B0604020202020204" pitchFamily="34" charset="0"/>
              <a:buChar char="•"/>
            </a:pPr>
            <a:r>
              <a:rPr lang="en-US" sz="2000" dirty="0"/>
              <a:t>14,000 containers of sanitizing wipes</a:t>
            </a:r>
          </a:p>
          <a:p>
            <a:pPr marL="800100" lvl="1" indent="-342900">
              <a:buFont typeface="Arial" panose="020B0604020202020204" pitchFamily="34" charset="0"/>
              <a:buChar char="•"/>
            </a:pPr>
            <a:r>
              <a:rPr lang="en-US" sz="2000" dirty="0"/>
              <a:t>19,000 bottles of individual hand sanitizer</a:t>
            </a:r>
          </a:p>
          <a:p>
            <a:pPr marL="800100" lvl="1" indent="-342900">
              <a:buFont typeface="Arial" panose="020B0604020202020204" pitchFamily="34" charset="0"/>
              <a:buChar char="•"/>
            </a:pPr>
            <a:r>
              <a:rPr lang="en-US" sz="2000" dirty="0"/>
              <a:t>67,000 reusable face masks</a:t>
            </a:r>
          </a:p>
          <a:p>
            <a:pPr marL="800100" lvl="1" indent="-342900">
              <a:buFont typeface="Arial" panose="020B0604020202020204" pitchFamily="34" charset="0"/>
              <a:buChar char="•"/>
            </a:pPr>
            <a:r>
              <a:rPr lang="en-US" sz="2000" dirty="0"/>
              <a:t>172,000 pairs of disposable gloves</a:t>
            </a:r>
          </a:p>
          <a:p>
            <a:endParaRPr lang="en-US" dirty="0"/>
          </a:p>
          <a:p>
            <a:r>
              <a:rPr lang="en-US" dirty="0"/>
              <a:t>Requests for face shields, clear goggles, sneeze guards and plexiglass barriers are also being filled on an individual basis.</a:t>
            </a:r>
          </a:p>
          <a:p>
            <a:endParaRPr lang="en-US" dirty="0"/>
          </a:p>
        </p:txBody>
      </p:sp>
      <p:sp>
        <p:nvSpPr>
          <p:cNvPr id="4" name="Slide Number Placeholder 3"/>
          <p:cNvSpPr>
            <a:spLocks noGrp="1"/>
          </p:cNvSpPr>
          <p:nvPr>
            <p:ph type="sldNum" sz="quarter" idx="5"/>
          </p:nvPr>
        </p:nvSpPr>
        <p:spPr/>
        <p:txBody>
          <a:bodyPr/>
          <a:lstStyle/>
          <a:p>
            <a:fld id="{CF8E4FA4-12BE-4978-B5FF-DB698B51646C}" type="slidenum">
              <a:rPr lang="en-US" smtClean="0"/>
              <a:t>8</a:t>
            </a:fld>
            <a:endParaRPr lang="en-US" dirty="0"/>
          </a:p>
        </p:txBody>
      </p:sp>
    </p:spTree>
    <p:extLst>
      <p:ext uri="{BB962C8B-B14F-4D97-AF65-F5344CB8AC3E}">
        <p14:creationId xmlns:p14="http://schemas.microsoft.com/office/powerpoint/2010/main" val="2791819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Preliminary estimates indicate a need for an additional:</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8,500 bottles of gallon sized hand sanitizer</a:t>
            </a:r>
          </a:p>
          <a:p>
            <a:pPr marL="800100" lvl="1" indent="-342900">
              <a:buFont typeface="Arial" panose="020B0604020202020204" pitchFamily="34" charset="0"/>
              <a:buChar char="•"/>
            </a:pPr>
            <a:r>
              <a:rPr lang="en-US" sz="2400" dirty="0"/>
              <a:t>14,000 rolls of paper towels</a:t>
            </a:r>
          </a:p>
          <a:p>
            <a:pPr marL="800100" lvl="1" indent="-342900">
              <a:buFont typeface="Arial" panose="020B0604020202020204" pitchFamily="34" charset="0"/>
              <a:buChar char="•"/>
            </a:pPr>
            <a:r>
              <a:rPr lang="en-US" sz="2400" dirty="0"/>
              <a:t>17,000 bottles of hand soap</a:t>
            </a:r>
          </a:p>
          <a:p>
            <a:pPr marL="800100" lvl="1" indent="-342900">
              <a:buFont typeface="Arial" panose="020B0604020202020204" pitchFamily="34" charset="0"/>
              <a:buChar char="•"/>
            </a:pPr>
            <a:r>
              <a:rPr lang="en-US" sz="2400" dirty="0"/>
              <a:t>46,000 containers of sanitizing wipes</a:t>
            </a:r>
          </a:p>
          <a:p>
            <a:pPr marL="800100" lvl="1" indent="-342900">
              <a:buFont typeface="Arial" panose="020B0604020202020204" pitchFamily="34" charset="0"/>
              <a:buChar char="•"/>
            </a:pPr>
            <a:r>
              <a:rPr lang="en-US" sz="2400" dirty="0"/>
              <a:t>54,000 bottles of individual hand sanitizer</a:t>
            </a:r>
          </a:p>
          <a:p>
            <a:pPr marL="800100" lvl="1" indent="-342900">
              <a:buFont typeface="Arial" panose="020B0604020202020204" pitchFamily="34" charset="0"/>
              <a:buChar char="•"/>
            </a:pPr>
            <a:r>
              <a:rPr lang="en-US" sz="2400" dirty="0"/>
              <a:t>93,000 face masks</a:t>
            </a:r>
          </a:p>
          <a:p>
            <a:pPr marL="800100" lvl="1" indent="-342900">
              <a:buFont typeface="Arial" panose="020B0604020202020204" pitchFamily="34" charset="0"/>
              <a:buChar char="•"/>
            </a:pPr>
            <a:r>
              <a:rPr lang="en-US" sz="2400" dirty="0"/>
              <a:t>350,000 pairs of gloves</a:t>
            </a:r>
          </a:p>
          <a:p>
            <a:endParaRPr lang="en-US" dirty="0"/>
          </a:p>
          <a:p>
            <a:r>
              <a:rPr lang="en-US" dirty="0"/>
              <a:t>Based on these estimates, there is sufficient supply through current orders placed by MMO and either received or scheduled; however, state agencies are currently updating their Phase II and III requests with submissions due by June 11, 2020, which may result in the need for additional procurements.</a:t>
            </a:r>
          </a:p>
          <a:p>
            <a:endParaRPr lang="en-US" dirty="0"/>
          </a:p>
          <a:p>
            <a:r>
              <a:rPr lang="en-US" dirty="0"/>
              <a:t>Phase II and III distributions will take place the week prior to each phase’s implementation.</a:t>
            </a:r>
          </a:p>
          <a:p>
            <a:endParaRPr lang="en-US" dirty="0"/>
          </a:p>
        </p:txBody>
      </p:sp>
      <p:sp>
        <p:nvSpPr>
          <p:cNvPr id="4" name="Slide Number Placeholder 3"/>
          <p:cNvSpPr>
            <a:spLocks noGrp="1"/>
          </p:cNvSpPr>
          <p:nvPr>
            <p:ph type="sldNum" sz="quarter" idx="5"/>
          </p:nvPr>
        </p:nvSpPr>
        <p:spPr/>
        <p:txBody>
          <a:bodyPr/>
          <a:lstStyle/>
          <a:p>
            <a:fld id="{CF8E4FA4-12BE-4978-B5FF-DB698B51646C}" type="slidenum">
              <a:rPr lang="en-US" smtClean="0"/>
              <a:t>9</a:t>
            </a:fld>
            <a:endParaRPr lang="en-US" dirty="0"/>
          </a:p>
        </p:txBody>
      </p:sp>
    </p:spTree>
    <p:extLst>
      <p:ext uri="{BB962C8B-B14F-4D97-AF65-F5344CB8AC3E}">
        <p14:creationId xmlns:p14="http://schemas.microsoft.com/office/powerpoint/2010/main" val="41733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16F4D5-BD4B-4EED-A81D-5772E0368C56}"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E452-E7FB-4876-B604-7E57BA779992}" type="slidenum">
              <a:rPr lang="en-US" smtClean="0"/>
              <a:t>‹#›</a:t>
            </a:fld>
            <a:endParaRPr lang="en-US" dirty="0"/>
          </a:p>
        </p:txBody>
      </p:sp>
    </p:spTree>
    <p:extLst>
      <p:ext uri="{BB962C8B-B14F-4D97-AF65-F5344CB8AC3E}">
        <p14:creationId xmlns:p14="http://schemas.microsoft.com/office/powerpoint/2010/main" val="14451462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713182-706D-439B-ADC0-211D6F36D697}" type="datetime1">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E452-E7FB-4876-B604-7E57BA779992}" type="slidenum">
              <a:rPr lang="en-US" smtClean="0"/>
              <a:t>‹#›</a:t>
            </a:fld>
            <a:endParaRPr lang="en-US" dirty="0"/>
          </a:p>
        </p:txBody>
      </p:sp>
    </p:spTree>
    <p:extLst>
      <p:ext uri="{BB962C8B-B14F-4D97-AF65-F5344CB8AC3E}">
        <p14:creationId xmlns:p14="http://schemas.microsoft.com/office/powerpoint/2010/main" val="216592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6545467-9C86-485C-89FF-2AAE86220504}"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E452-E7FB-4876-B604-7E57BA779992}" type="slidenum">
              <a:rPr lang="en-US" smtClean="0"/>
              <a:t>‹#›</a:t>
            </a:fld>
            <a:endParaRPr lang="en-US" dirty="0"/>
          </a:p>
        </p:txBody>
      </p:sp>
    </p:spTree>
    <p:extLst>
      <p:ext uri="{BB962C8B-B14F-4D97-AF65-F5344CB8AC3E}">
        <p14:creationId xmlns:p14="http://schemas.microsoft.com/office/powerpoint/2010/main" val="2363753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8FF39C6-4ABB-4E93-AF40-7F5F2578B54D}"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E452-E7FB-4876-B604-7E57BA779992}"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52174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1CA571-07A0-41EC-B7C4-75A8C04D7A8A}"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E452-E7FB-4876-B604-7E57BA779992}" type="slidenum">
              <a:rPr lang="en-US" smtClean="0"/>
              <a:t>‹#›</a:t>
            </a:fld>
            <a:endParaRPr lang="en-US" dirty="0"/>
          </a:p>
        </p:txBody>
      </p:sp>
    </p:spTree>
    <p:extLst>
      <p:ext uri="{BB962C8B-B14F-4D97-AF65-F5344CB8AC3E}">
        <p14:creationId xmlns:p14="http://schemas.microsoft.com/office/powerpoint/2010/main" val="1237603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2AA724D-2F0F-4085-AFE1-5A1F596790CE}" type="datetime1">
              <a:rPr lang="en-US" smtClean="0"/>
              <a:t>6/11/2020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E452-E7FB-4876-B604-7E57BA779992}" type="slidenum">
              <a:rPr lang="en-US" smtClean="0"/>
              <a:t>‹#›</a:t>
            </a:fld>
            <a:endParaRPr lang="en-US" dirty="0"/>
          </a:p>
        </p:txBody>
      </p:sp>
    </p:spTree>
    <p:extLst>
      <p:ext uri="{BB962C8B-B14F-4D97-AF65-F5344CB8AC3E}">
        <p14:creationId xmlns:p14="http://schemas.microsoft.com/office/powerpoint/2010/main" val="2681760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0E7A6DF-4960-42B0-99A0-C8E969EF3F94}" type="datetime1">
              <a:rPr lang="en-US" smtClean="0"/>
              <a:t>6/11/2020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E452-E7FB-4876-B604-7E57BA779992}" type="slidenum">
              <a:rPr lang="en-US" smtClean="0"/>
              <a:t>‹#›</a:t>
            </a:fld>
            <a:endParaRPr lang="en-US" dirty="0"/>
          </a:p>
        </p:txBody>
      </p:sp>
    </p:spTree>
    <p:extLst>
      <p:ext uri="{BB962C8B-B14F-4D97-AF65-F5344CB8AC3E}">
        <p14:creationId xmlns:p14="http://schemas.microsoft.com/office/powerpoint/2010/main" val="502142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904619-F698-4FD9-94BF-D4E46B71C967}"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E452-E7FB-4876-B604-7E57BA779992}" type="slidenum">
              <a:rPr lang="en-US" smtClean="0"/>
              <a:t>‹#›</a:t>
            </a:fld>
            <a:endParaRPr lang="en-US" dirty="0"/>
          </a:p>
        </p:txBody>
      </p:sp>
    </p:spTree>
    <p:extLst>
      <p:ext uri="{BB962C8B-B14F-4D97-AF65-F5344CB8AC3E}">
        <p14:creationId xmlns:p14="http://schemas.microsoft.com/office/powerpoint/2010/main" val="167644014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FFA044-0E5E-4CCC-969E-7AB8C2E2064D}"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E452-E7FB-4876-B604-7E57BA779992}" type="slidenum">
              <a:rPr lang="en-US" smtClean="0"/>
              <a:t>‹#›</a:t>
            </a:fld>
            <a:endParaRPr lang="en-US" dirty="0"/>
          </a:p>
        </p:txBody>
      </p:sp>
    </p:spTree>
    <p:extLst>
      <p:ext uri="{BB962C8B-B14F-4D97-AF65-F5344CB8AC3E}">
        <p14:creationId xmlns:p14="http://schemas.microsoft.com/office/powerpoint/2010/main" val="242909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E60D2F2-1905-410F-A77F-DA72FBC57246}"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E452-E7FB-4876-B604-7E57BA779992}" type="slidenum">
              <a:rPr lang="en-US" smtClean="0"/>
              <a:t>‹#›</a:t>
            </a:fld>
            <a:endParaRPr lang="en-US" dirty="0"/>
          </a:p>
        </p:txBody>
      </p:sp>
    </p:spTree>
    <p:extLst>
      <p:ext uri="{BB962C8B-B14F-4D97-AF65-F5344CB8AC3E}">
        <p14:creationId xmlns:p14="http://schemas.microsoft.com/office/powerpoint/2010/main" val="350858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332F38-39B9-431C-9220-057A723A4055}" type="datetime1">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E452-E7FB-4876-B604-7E57BA779992}" type="slidenum">
              <a:rPr lang="en-US" smtClean="0"/>
              <a:t>‹#›</a:t>
            </a:fld>
            <a:endParaRPr lang="en-US" dirty="0"/>
          </a:p>
        </p:txBody>
      </p:sp>
    </p:spTree>
    <p:extLst>
      <p:ext uri="{BB962C8B-B14F-4D97-AF65-F5344CB8AC3E}">
        <p14:creationId xmlns:p14="http://schemas.microsoft.com/office/powerpoint/2010/main" val="296982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870934-F8DF-4E6D-BE00-9FAA82ACC2FE}" type="datetime1">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E452-E7FB-4876-B604-7E57BA779992}" type="slidenum">
              <a:rPr lang="en-US" smtClean="0"/>
              <a:t>‹#›</a:t>
            </a:fld>
            <a:endParaRPr lang="en-US" dirty="0"/>
          </a:p>
        </p:txBody>
      </p:sp>
    </p:spTree>
    <p:extLst>
      <p:ext uri="{BB962C8B-B14F-4D97-AF65-F5344CB8AC3E}">
        <p14:creationId xmlns:p14="http://schemas.microsoft.com/office/powerpoint/2010/main" val="115495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381387-329E-49A7-ABA0-629161883801}" type="datetime1">
              <a:rPr lang="en-US" smtClean="0"/>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01E452-E7FB-4876-B604-7E57BA779992}" type="slidenum">
              <a:rPr lang="en-US" smtClean="0"/>
              <a:t>‹#›</a:t>
            </a:fld>
            <a:endParaRPr lang="en-US" dirty="0"/>
          </a:p>
        </p:txBody>
      </p:sp>
    </p:spTree>
    <p:extLst>
      <p:ext uri="{BB962C8B-B14F-4D97-AF65-F5344CB8AC3E}">
        <p14:creationId xmlns:p14="http://schemas.microsoft.com/office/powerpoint/2010/main" val="219607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50F6D9B-6B7E-4EAF-9164-633AD5F39DC6}" type="datetime1">
              <a:rPr lang="en-US" smtClean="0"/>
              <a:t>6/11/2020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B01E452-E7FB-4876-B604-7E57BA779992}" type="slidenum">
              <a:rPr lang="en-US" smtClean="0"/>
              <a:t>‹#›</a:t>
            </a:fld>
            <a:endParaRPr lang="en-US" dirty="0"/>
          </a:p>
        </p:txBody>
      </p:sp>
    </p:spTree>
    <p:extLst>
      <p:ext uri="{BB962C8B-B14F-4D97-AF65-F5344CB8AC3E}">
        <p14:creationId xmlns:p14="http://schemas.microsoft.com/office/powerpoint/2010/main" val="95716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DE2C8AE-CBCD-4C68-8665-9ED76F31C24B}" type="datetime1">
              <a:rPr lang="en-US" smtClean="0"/>
              <a:t>6/11/2020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B01E452-E7FB-4876-B604-7E57BA779992}" type="slidenum">
              <a:rPr lang="en-US" smtClean="0"/>
              <a:t>‹#›</a:t>
            </a:fld>
            <a:endParaRPr lang="en-US" dirty="0"/>
          </a:p>
        </p:txBody>
      </p:sp>
    </p:spTree>
    <p:extLst>
      <p:ext uri="{BB962C8B-B14F-4D97-AF65-F5344CB8AC3E}">
        <p14:creationId xmlns:p14="http://schemas.microsoft.com/office/powerpoint/2010/main" val="11940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779D76D-E4CD-4344-8006-3724B9C35F3C}" type="datetime1">
              <a:rPr lang="en-US" smtClean="0"/>
              <a:t>6/11/2020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B01E452-E7FB-4876-B604-7E57BA779992}" type="slidenum">
              <a:rPr lang="en-US" smtClean="0"/>
              <a:t>‹#›</a:t>
            </a:fld>
            <a:endParaRPr lang="en-US" dirty="0"/>
          </a:p>
        </p:txBody>
      </p:sp>
    </p:spTree>
    <p:extLst>
      <p:ext uri="{BB962C8B-B14F-4D97-AF65-F5344CB8AC3E}">
        <p14:creationId xmlns:p14="http://schemas.microsoft.com/office/powerpoint/2010/main" val="266106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4B09B3-72AB-486D-8354-229B3DA6D1B3}" type="datetime1">
              <a:rPr lang="en-US" smtClean="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E452-E7FB-4876-B604-7E57BA779992}" type="slidenum">
              <a:rPr lang="en-US" smtClean="0"/>
              <a:t>‹#›</a:t>
            </a:fld>
            <a:endParaRPr lang="en-US" dirty="0"/>
          </a:p>
        </p:txBody>
      </p:sp>
    </p:spTree>
    <p:extLst>
      <p:ext uri="{BB962C8B-B14F-4D97-AF65-F5344CB8AC3E}">
        <p14:creationId xmlns:p14="http://schemas.microsoft.com/office/powerpoint/2010/main" val="17638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80000" r="-80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A564EF2-89A8-404A-967E-E6B6CAB3BD6B}" type="datetime1">
              <a:rPr lang="en-US" smtClean="0"/>
              <a:t>6/11/2020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6993" y="6021438"/>
            <a:ext cx="838199" cy="767687"/>
          </a:xfrm>
          <a:prstGeom prst="rect">
            <a:avLst/>
          </a:prstGeom>
        </p:spPr>
        <p:txBody>
          <a:bodyPr vert="horz" lIns="91440" tIns="45720" rIns="91440" bIns="45720" rtlCol="0" anchor="b"/>
          <a:lstStyle>
            <a:lvl1pPr algn="ctr">
              <a:defRPr sz="2400" b="0" i="0">
                <a:solidFill>
                  <a:schemeClr val="tx1">
                    <a:tint val="75000"/>
                  </a:schemeClr>
                </a:solidFill>
              </a:defRPr>
            </a:lvl1pPr>
          </a:lstStyle>
          <a:p>
            <a:fld id="{DB01E452-E7FB-4876-B604-7E57BA779992}" type="slidenum">
              <a:rPr lang="en-US" smtClean="0"/>
              <a:pPr/>
              <a:t>‹#›</a:t>
            </a:fld>
            <a:endParaRPr lang="en-US" dirty="0"/>
          </a:p>
        </p:txBody>
      </p:sp>
      <p:pic>
        <p:nvPicPr>
          <p:cNvPr id="13" name="Picture 12"/>
          <p:cNvPicPr>
            <a:picLocks noChangeAspect="1"/>
          </p:cNvPicPr>
          <p:nvPr/>
        </p:nvPicPr>
        <p:blipFill>
          <a:blip r:embed="rId24" cstate="print">
            <a:biLevel thresh="25000"/>
            <a:extLst>
              <a:ext uri="{BEBA8EAE-BF5A-486C-A8C5-ECC9F3942E4B}">
                <a14:imgProps xmlns:a14="http://schemas.microsoft.com/office/drawing/2010/main">
                  <a14:imgLayer r:embed="rId2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599612" y="5507265"/>
            <a:ext cx="2441453" cy="1161290"/>
          </a:xfrm>
          <a:prstGeom prst="rect">
            <a:avLst/>
          </a:prstGeom>
        </p:spPr>
      </p:pic>
    </p:spTree>
    <p:extLst>
      <p:ext uri="{BB962C8B-B14F-4D97-AF65-F5344CB8AC3E}">
        <p14:creationId xmlns:p14="http://schemas.microsoft.com/office/powerpoint/2010/main" val="64854906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r"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453235"/>
            <a:ext cx="11037045" cy="3752960"/>
          </a:xfrm>
        </p:spPr>
        <p:txBody>
          <a:bodyPr/>
          <a:lstStyle/>
          <a:p>
            <a:pPr algn="l"/>
            <a:r>
              <a:rPr lang="en-US" sz="4800" dirty="0"/>
              <a:t>State Agency Re-entry PPE Update</a:t>
            </a:r>
          </a:p>
        </p:txBody>
      </p:sp>
      <p:sp>
        <p:nvSpPr>
          <p:cNvPr id="3" name="Subtitle 2"/>
          <p:cNvSpPr>
            <a:spLocks noGrp="1"/>
          </p:cNvSpPr>
          <p:nvPr>
            <p:ph type="subTitle" idx="1"/>
          </p:nvPr>
        </p:nvSpPr>
        <p:spPr>
          <a:xfrm>
            <a:off x="1154955" y="4777379"/>
            <a:ext cx="8825658" cy="1213845"/>
          </a:xfrm>
        </p:spPr>
        <p:txBody>
          <a:bodyPr>
            <a:normAutofit fontScale="92500" lnSpcReduction="10000"/>
          </a:bodyPr>
          <a:lstStyle/>
          <a:p>
            <a:r>
              <a:rPr lang="en-US" dirty="0"/>
              <a:t>Presented by: </a:t>
            </a:r>
          </a:p>
          <a:p>
            <a:r>
              <a:rPr lang="en-US" dirty="0"/>
              <a:t>the South Carolina department of administration</a:t>
            </a:r>
          </a:p>
          <a:p>
            <a:r>
              <a:rPr lang="en-US" dirty="0"/>
              <a:t>JUNE 10, 2020</a:t>
            </a:r>
          </a:p>
        </p:txBody>
      </p:sp>
    </p:spTree>
    <p:extLst>
      <p:ext uri="{BB962C8B-B14F-4D97-AF65-F5344CB8AC3E}">
        <p14:creationId xmlns:p14="http://schemas.microsoft.com/office/powerpoint/2010/main" val="339641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54894-5693-49E7-B93A-1F33B73DFB0E}"/>
              </a:ext>
            </a:extLst>
          </p:cNvPr>
          <p:cNvSpPr>
            <a:spLocks noGrp="1"/>
          </p:cNvSpPr>
          <p:nvPr>
            <p:ph type="title"/>
          </p:nvPr>
        </p:nvSpPr>
        <p:spPr>
          <a:xfrm>
            <a:off x="893761" y="186018"/>
            <a:ext cx="9404723" cy="1400530"/>
          </a:xfrm>
        </p:spPr>
        <p:txBody>
          <a:bodyPr/>
          <a:lstStyle/>
          <a:p>
            <a:pPr algn="ctr"/>
            <a:r>
              <a:rPr lang="en-US" dirty="0"/>
              <a:t>Funding</a:t>
            </a:r>
          </a:p>
        </p:txBody>
      </p:sp>
      <p:sp>
        <p:nvSpPr>
          <p:cNvPr id="3" name="Content Placeholder 2">
            <a:extLst>
              <a:ext uri="{FF2B5EF4-FFF2-40B4-BE49-F238E27FC236}">
                <a16:creationId xmlns:a16="http://schemas.microsoft.com/office/drawing/2014/main" id="{FA80E0D2-F709-41FA-8BDF-693AA94BF09E}"/>
              </a:ext>
            </a:extLst>
          </p:cNvPr>
          <p:cNvSpPr>
            <a:spLocks noGrp="1"/>
          </p:cNvSpPr>
          <p:nvPr>
            <p:ph idx="1"/>
          </p:nvPr>
        </p:nvSpPr>
        <p:spPr>
          <a:xfrm>
            <a:off x="1008336" y="1303283"/>
            <a:ext cx="7199587" cy="5101998"/>
          </a:xfrm>
        </p:spPr>
        <p:txBody>
          <a:bodyPr>
            <a:normAutofit lnSpcReduction="10000"/>
          </a:bodyPr>
          <a:lstStyle/>
          <a:p>
            <a:r>
              <a:rPr lang="en-US" sz="2800" dirty="0"/>
              <a:t>PPE costs for state agency needs are initially being funded through the SCEMD.  </a:t>
            </a:r>
          </a:p>
          <a:p>
            <a:endParaRPr lang="en-US" sz="2800" dirty="0"/>
          </a:p>
          <a:p>
            <a:r>
              <a:rPr lang="en-US" sz="2800" dirty="0"/>
              <a:t>If CARES Act funding is allocated, SCEMD could be reimbursed. </a:t>
            </a:r>
          </a:p>
          <a:p>
            <a:endParaRPr lang="en-US" sz="2800" dirty="0"/>
          </a:p>
          <a:p>
            <a:r>
              <a:rPr lang="en-US" sz="2600" dirty="0"/>
              <a:t>If not, SCEMD will request FEMA reimbursement, and if FEMA is reimbursed at less than 100%, individual agencies will be responsible for their portion of remaining costs.</a:t>
            </a:r>
          </a:p>
          <a:p>
            <a:endParaRPr lang="en-US" dirty="0"/>
          </a:p>
        </p:txBody>
      </p:sp>
      <p:sp>
        <p:nvSpPr>
          <p:cNvPr id="4" name="Slide Number Placeholder 3">
            <a:extLst>
              <a:ext uri="{FF2B5EF4-FFF2-40B4-BE49-F238E27FC236}">
                <a16:creationId xmlns:a16="http://schemas.microsoft.com/office/drawing/2014/main" id="{65488711-286C-43BC-8196-6E17DB31FE6E}"/>
              </a:ext>
            </a:extLst>
          </p:cNvPr>
          <p:cNvSpPr>
            <a:spLocks noGrp="1"/>
          </p:cNvSpPr>
          <p:nvPr>
            <p:ph type="sldNum" sz="quarter" idx="12"/>
          </p:nvPr>
        </p:nvSpPr>
        <p:spPr/>
        <p:txBody>
          <a:bodyPr/>
          <a:lstStyle/>
          <a:p>
            <a:fld id="{DB01E452-E7FB-4876-B604-7E57BA779992}" type="slidenum">
              <a:rPr lang="en-US" smtClean="0"/>
              <a:t>10</a:t>
            </a:fld>
            <a:endParaRPr lang="en-US" dirty="0"/>
          </a:p>
        </p:txBody>
      </p:sp>
      <p:pic>
        <p:nvPicPr>
          <p:cNvPr id="7" name="Picture 6" descr="A person sitting at a table using a computer&#10;&#10;Description automatically generated">
            <a:extLst>
              <a:ext uri="{FF2B5EF4-FFF2-40B4-BE49-F238E27FC236}">
                <a16:creationId xmlns:a16="http://schemas.microsoft.com/office/drawing/2014/main" id="{5C1F06D3-5101-4E2F-A338-44F4E302E3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2842" y="2179609"/>
            <a:ext cx="3274263" cy="2182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1475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54894-5693-49E7-B93A-1F33B73DFB0E}"/>
              </a:ext>
            </a:extLst>
          </p:cNvPr>
          <p:cNvSpPr>
            <a:spLocks noGrp="1"/>
          </p:cNvSpPr>
          <p:nvPr>
            <p:ph type="title"/>
          </p:nvPr>
        </p:nvSpPr>
        <p:spPr>
          <a:xfrm>
            <a:off x="1248604" y="2506142"/>
            <a:ext cx="9404723" cy="1400530"/>
          </a:xfrm>
        </p:spPr>
        <p:txBody>
          <a:bodyPr/>
          <a:lstStyle/>
          <a:p>
            <a:pPr algn="ctr"/>
            <a:r>
              <a:rPr lang="en-US" dirty="0"/>
              <a:t>Questions?</a:t>
            </a:r>
          </a:p>
        </p:txBody>
      </p:sp>
      <p:sp>
        <p:nvSpPr>
          <p:cNvPr id="4" name="Slide Number Placeholder 3">
            <a:extLst>
              <a:ext uri="{FF2B5EF4-FFF2-40B4-BE49-F238E27FC236}">
                <a16:creationId xmlns:a16="http://schemas.microsoft.com/office/drawing/2014/main" id="{65488711-286C-43BC-8196-6E17DB31FE6E}"/>
              </a:ext>
            </a:extLst>
          </p:cNvPr>
          <p:cNvSpPr>
            <a:spLocks noGrp="1"/>
          </p:cNvSpPr>
          <p:nvPr>
            <p:ph type="sldNum" sz="quarter" idx="12"/>
          </p:nvPr>
        </p:nvSpPr>
        <p:spPr/>
        <p:txBody>
          <a:bodyPr/>
          <a:lstStyle/>
          <a:p>
            <a:fld id="{DB01E452-E7FB-4876-B604-7E57BA779992}" type="slidenum">
              <a:rPr lang="en-US" smtClean="0"/>
              <a:t>11</a:t>
            </a:fld>
            <a:endParaRPr lang="en-US" dirty="0"/>
          </a:p>
        </p:txBody>
      </p:sp>
    </p:spTree>
    <p:extLst>
      <p:ext uri="{BB962C8B-B14F-4D97-AF65-F5344CB8AC3E}">
        <p14:creationId xmlns:p14="http://schemas.microsoft.com/office/powerpoint/2010/main" val="82700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526C-7B60-4C94-B9C1-FAA54F8ABFF1}"/>
              </a:ext>
            </a:extLst>
          </p:cNvPr>
          <p:cNvSpPr>
            <a:spLocks noGrp="1"/>
          </p:cNvSpPr>
          <p:nvPr>
            <p:ph type="title"/>
          </p:nvPr>
        </p:nvSpPr>
        <p:spPr>
          <a:xfrm>
            <a:off x="1057275" y="193447"/>
            <a:ext cx="9088810" cy="1286230"/>
          </a:xfrm>
        </p:spPr>
        <p:txBody>
          <a:bodyPr/>
          <a:lstStyle/>
          <a:p>
            <a:r>
              <a:rPr lang="en-US" dirty="0"/>
              <a:t>State Agency PPE Mission Plan</a:t>
            </a:r>
          </a:p>
        </p:txBody>
      </p:sp>
      <p:sp>
        <p:nvSpPr>
          <p:cNvPr id="3" name="Content Placeholder 2">
            <a:extLst>
              <a:ext uri="{FF2B5EF4-FFF2-40B4-BE49-F238E27FC236}">
                <a16:creationId xmlns:a16="http://schemas.microsoft.com/office/drawing/2014/main" id="{9B2CD607-2B68-4D7B-979A-390D4223DAF1}"/>
              </a:ext>
            </a:extLst>
          </p:cNvPr>
          <p:cNvSpPr>
            <a:spLocks noGrp="1"/>
          </p:cNvSpPr>
          <p:nvPr>
            <p:ph idx="1"/>
          </p:nvPr>
        </p:nvSpPr>
        <p:spPr>
          <a:xfrm>
            <a:off x="874711" y="1211314"/>
            <a:ext cx="10442577" cy="4810124"/>
          </a:xfrm>
        </p:spPr>
        <p:txBody>
          <a:bodyPr>
            <a:normAutofit lnSpcReduction="10000"/>
          </a:bodyPr>
          <a:lstStyle/>
          <a:p>
            <a:r>
              <a:rPr lang="en-US" sz="2800" dirty="0"/>
              <a:t>Four agencies collaborated to procure and distribute PPE for all state agencies:</a:t>
            </a:r>
          </a:p>
          <a:p>
            <a:endParaRPr lang="en-US" sz="2800" dirty="0"/>
          </a:p>
          <a:p>
            <a:pPr lvl="1"/>
            <a:r>
              <a:rPr lang="en-US" sz="2400" dirty="0"/>
              <a:t>South Carolina Department of Administration</a:t>
            </a:r>
          </a:p>
          <a:p>
            <a:pPr lvl="1"/>
            <a:endParaRPr lang="en-US" sz="2400" dirty="0"/>
          </a:p>
          <a:p>
            <a:pPr lvl="1"/>
            <a:r>
              <a:rPr lang="en-US" sz="2400" dirty="0"/>
              <a:t>South Carolina Emergency Management Division </a:t>
            </a:r>
          </a:p>
          <a:p>
            <a:pPr lvl="1"/>
            <a:endParaRPr lang="en-US" sz="2400" dirty="0"/>
          </a:p>
          <a:p>
            <a:pPr lvl="1"/>
            <a:r>
              <a:rPr lang="en-US" sz="2400" dirty="0"/>
              <a:t>State Fiscal Accountability Authority </a:t>
            </a:r>
          </a:p>
          <a:p>
            <a:pPr lvl="1"/>
            <a:endParaRPr lang="en-US" sz="2400" dirty="0"/>
          </a:p>
          <a:p>
            <a:pPr lvl="1"/>
            <a:r>
              <a:rPr lang="en-US" sz="2400" dirty="0"/>
              <a:t>South Carolina Department of Transportation</a:t>
            </a:r>
          </a:p>
        </p:txBody>
      </p:sp>
      <p:sp>
        <p:nvSpPr>
          <p:cNvPr id="4" name="Slide Number Placeholder 3">
            <a:extLst>
              <a:ext uri="{FF2B5EF4-FFF2-40B4-BE49-F238E27FC236}">
                <a16:creationId xmlns:a16="http://schemas.microsoft.com/office/drawing/2014/main" id="{1D73025A-97AC-466C-A708-D2967F2A97BA}"/>
              </a:ext>
            </a:extLst>
          </p:cNvPr>
          <p:cNvSpPr>
            <a:spLocks noGrp="1"/>
          </p:cNvSpPr>
          <p:nvPr>
            <p:ph type="sldNum" sz="quarter" idx="12"/>
          </p:nvPr>
        </p:nvSpPr>
        <p:spPr/>
        <p:txBody>
          <a:bodyPr/>
          <a:lstStyle/>
          <a:p>
            <a:fld id="{DB01E452-E7FB-4876-B604-7E57BA779992}" type="slidenum">
              <a:rPr lang="en-US" smtClean="0"/>
              <a:t>2</a:t>
            </a:fld>
            <a:endParaRPr lang="en-US" dirty="0"/>
          </a:p>
        </p:txBody>
      </p:sp>
    </p:spTree>
    <p:extLst>
      <p:ext uri="{BB962C8B-B14F-4D97-AF65-F5344CB8AC3E}">
        <p14:creationId xmlns:p14="http://schemas.microsoft.com/office/powerpoint/2010/main" val="293642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526C-7B60-4C94-B9C1-FAA54F8ABFF1}"/>
              </a:ext>
            </a:extLst>
          </p:cNvPr>
          <p:cNvSpPr>
            <a:spLocks noGrp="1"/>
          </p:cNvSpPr>
          <p:nvPr>
            <p:ph type="title"/>
          </p:nvPr>
        </p:nvSpPr>
        <p:spPr>
          <a:xfrm>
            <a:off x="1181100" y="276224"/>
            <a:ext cx="9088810" cy="1203451"/>
          </a:xfrm>
        </p:spPr>
        <p:txBody>
          <a:bodyPr/>
          <a:lstStyle/>
          <a:p>
            <a:r>
              <a:rPr lang="en-US" dirty="0"/>
              <a:t>State Agency PPE Mission Plan</a:t>
            </a:r>
          </a:p>
        </p:txBody>
      </p:sp>
      <p:sp>
        <p:nvSpPr>
          <p:cNvPr id="3" name="Content Placeholder 2">
            <a:extLst>
              <a:ext uri="{FF2B5EF4-FFF2-40B4-BE49-F238E27FC236}">
                <a16:creationId xmlns:a16="http://schemas.microsoft.com/office/drawing/2014/main" id="{9B2CD607-2B68-4D7B-979A-390D4223DAF1}"/>
              </a:ext>
            </a:extLst>
          </p:cNvPr>
          <p:cNvSpPr>
            <a:spLocks noGrp="1"/>
          </p:cNvSpPr>
          <p:nvPr>
            <p:ph idx="1"/>
          </p:nvPr>
        </p:nvSpPr>
        <p:spPr>
          <a:xfrm>
            <a:off x="761206" y="1253896"/>
            <a:ext cx="11250614" cy="5056135"/>
          </a:xfrm>
        </p:spPr>
        <p:txBody>
          <a:bodyPr>
            <a:normAutofit/>
          </a:bodyPr>
          <a:lstStyle/>
          <a:p>
            <a:r>
              <a:rPr lang="en-US" sz="2800" dirty="0"/>
              <a:t>Collaboration helped the state leverage collective buying, which achieved:</a:t>
            </a:r>
          </a:p>
          <a:p>
            <a:endParaRPr lang="en-US" sz="2800" dirty="0"/>
          </a:p>
          <a:p>
            <a:pPr lvl="1"/>
            <a:r>
              <a:rPr lang="en-US" sz="2600" dirty="0"/>
              <a:t>Greater purchasing power.</a:t>
            </a:r>
          </a:p>
          <a:p>
            <a:pPr lvl="1"/>
            <a:endParaRPr lang="en-US" sz="2600" dirty="0"/>
          </a:p>
          <a:p>
            <a:pPr lvl="1"/>
            <a:r>
              <a:rPr lang="en-US" sz="2600" dirty="0"/>
              <a:t>More competitive pricing.</a:t>
            </a:r>
          </a:p>
          <a:p>
            <a:pPr lvl="1"/>
            <a:endParaRPr lang="en-US" sz="2600" dirty="0"/>
          </a:p>
          <a:p>
            <a:pPr lvl="1"/>
            <a:r>
              <a:rPr lang="en-US" sz="2600" dirty="0"/>
              <a:t>Even distribution of high-demand and difficult to find items.</a:t>
            </a:r>
          </a:p>
        </p:txBody>
      </p:sp>
      <p:sp>
        <p:nvSpPr>
          <p:cNvPr id="4" name="Slide Number Placeholder 3">
            <a:extLst>
              <a:ext uri="{FF2B5EF4-FFF2-40B4-BE49-F238E27FC236}">
                <a16:creationId xmlns:a16="http://schemas.microsoft.com/office/drawing/2014/main" id="{1D73025A-97AC-466C-A708-D2967F2A97BA}"/>
              </a:ext>
            </a:extLst>
          </p:cNvPr>
          <p:cNvSpPr>
            <a:spLocks noGrp="1"/>
          </p:cNvSpPr>
          <p:nvPr>
            <p:ph type="sldNum" sz="quarter" idx="12"/>
          </p:nvPr>
        </p:nvSpPr>
        <p:spPr/>
        <p:txBody>
          <a:bodyPr/>
          <a:lstStyle/>
          <a:p>
            <a:fld id="{DB01E452-E7FB-4876-B604-7E57BA779992}" type="slidenum">
              <a:rPr lang="en-US" smtClean="0"/>
              <a:t>3</a:t>
            </a:fld>
            <a:endParaRPr lang="en-US" dirty="0"/>
          </a:p>
        </p:txBody>
      </p:sp>
    </p:spTree>
    <p:extLst>
      <p:ext uri="{BB962C8B-B14F-4D97-AF65-F5344CB8AC3E}">
        <p14:creationId xmlns:p14="http://schemas.microsoft.com/office/powerpoint/2010/main" val="81719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526C-7B60-4C94-B9C1-FAA54F8ABFF1}"/>
              </a:ext>
            </a:extLst>
          </p:cNvPr>
          <p:cNvSpPr>
            <a:spLocks noGrp="1"/>
          </p:cNvSpPr>
          <p:nvPr>
            <p:ph type="title"/>
          </p:nvPr>
        </p:nvSpPr>
        <p:spPr>
          <a:xfrm>
            <a:off x="1181100" y="276224"/>
            <a:ext cx="9088810" cy="1203451"/>
          </a:xfrm>
        </p:spPr>
        <p:txBody>
          <a:bodyPr/>
          <a:lstStyle/>
          <a:p>
            <a:r>
              <a:rPr lang="en-US" dirty="0"/>
              <a:t>State Agency PPE Mission Plan</a:t>
            </a:r>
          </a:p>
        </p:txBody>
      </p:sp>
      <p:sp>
        <p:nvSpPr>
          <p:cNvPr id="3" name="Content Placeholder 2">
            <a:extLst>
              <a:ext uri="{FF2B5EF4-FFF2-40B4-BE49-F238E27FC236}">
                <a16:creationId xmlns:a16="http://schemas.microsoft.com/office/drawing/2014/main" id="{9B2CD607-2B68-4D7B-979A-390D4223DAF1}"/>
              </a:ext>
            </a:extLst>
          </p:cNvPr>
          <p:cNvSpPr>
            <a:spLocks noGrp="1"/>
          </p:cNvSpPr>
          <p:nvPr>
            <p:ph idx="1"/>
          </p:nvPr>
        </p:nvSpPr>
        <p:spPr>
          <a:xfrm>
            <a:off x="1496930" y="1271751"/>
            <a:ext cx="8635042" cy="4964707"/>
          </a:xfrm>
        </p:spPr>
        <p:txBody>
          <a:bodyPr>
            <a:normAutofit lnSpcReduction="10000"/>
          </a:bodyPr>
          <a:lstStyle/>
          <a:p>
            <a:r>
              <a:rPr lang="en-US" sz="2800" dirty="0"/>
              <a:t>Items procured for distribution:</a:t>
            </a:r>
          </a:p>
          <a:p>
            <a:pPr lvl="1"/>
            <a:r>
              <a:rPr lang="en-US" sz="2600" dirty="0"/>
              <a:t>Cleaning wipes/materials</a:t>
            </a:r>
          </a:p>
          <a:p>
            <a:pPr lvl="1"/>
            <a:r>
              <a:rPr lang="en-US" sz="2600" dirty="0"/>
              <a:t>Clear goggles</a:t>
            </a:r>
          </a:p>
          <a:p>
            <a:pPr lvl="1"/>
            <a:r>
              <a:rPr lang="en-US" sz="2600" dirty="0"/>
              <a:t>Reusable face masks</a:t>
            </a:r>
          </a:p>
          <a:p>
            <a:pPr lvl="1"/>
            <a:r>
              <a:rPr lang="en-US" sz="2600" dirty="0"/>
              <a:t>Disposable gloves</a:t>
            </a:r>
          </a:p>
          <a:p>
            <a:pPr lvl="1"/>
            <a:r>
              <a:rPr lang="en-US" sz="2600" dirty="0"/>
              <a:t>Hand sanitizer</a:t>
            </a:r>
          </a:p>
          <a:p>
            <a:pPr lvl="1"/>
            <a:r>
              <a:rPr lang="en-US" sz="2600" dirty="0"/>
              <a:t>Hand soap</a:t>
            </a:r>
          </a:p>
          <a:p>
            <a:pPr lvl="1"/>
            <a:r>
              <a:rPr lang="en-US" sz="2600" dirty="0"/>
              <a:t>Paper towels</a:t>
            </a:r>
          </a:p>
          <a:p>
            <a:pPr lvl="1"/>
            <a:r>
              <a:rPr lang="en-US" sz="2600" dirty="0"/>
              <a:t>Plastic Shields</a:t>
            </a:r>
          </a:p>
          <a:p>
            <a:pPr lvl="1"/>
            <a:r>
              <a:rPr lang="en-US" sz="2600" dirty="0"/>
              <a:t>Plexiglass Barriers</a:t>
            </a:r>
          </a:p>
          <a:p>
            <a:pPr lvl="1"/>
            <a:endParaRPr lang="en-US" sz="2600" dirty="0"/>
          </a:p>
          <a:p>
            <a:pPr lvl="1"/>
            <a:endParaRPr lang="en-US" sz="2600" dirty="0"/>
          </a:p>
          <a:p>
            <a:pPr lvl="1"/>
            <a:endParaRPr lang="en-US" sz="2600" dirty="0"/>
          </a:p>
          <a:p>
            <a:pPr lvl="1"/>
            <a:endParaRPr lang="en-US" sz="2600" dirty="0"/>
          </a:p>
          <a:p>
            <a:pPr lvl="1"/>
            <a:endParaRPr lang="en-US" sz="2600" dirty="0"/>
          </a:p>
        </p:txBody>
      </p:sp>
      <p:sp>
        <p:nvSpPr>
          <p:cNvPr id="4" name="Slide Number Placeholder 3">
            <a:extLst>
              <a:ext uri="{FF2B5EF4-FFF2-40B4-BE49-F238E27FC236}">
                <a16:creationId xmlns:a16="http://schemas.microsoft.com/office/drawing/2014/main" id="{1D73025A-97AC-466C-A708-D2967F2A97BA}"/>
              </a:ext>
            </a:extLst>
          </p:cNvPr>
          <p:cNvSpPr>
            <a:spLocks noGrp="1"/>
          </p:cNvSpPr>
          <p:nvPr>
            <p:ph type="sldNum" sz="quarter" idx="12"/>
          </p:nvPr>
        </p:nvSpPr>
        <p:spPr/>
        <p:txBody>
          <a:bodyPr/>
          <a:lstStyle/>
          <a:p>
            <a:fld id="{DB01E452-E7FB-4876-B604-7E57BA779992}" type="slidenum">
              <a:rPr lang="en-US" smtClean="0"/>
              <a:t>4</a:t>
            </a:fld>
            <a:endParaRPr lang="en-US" dirty="0"/>
          </a:p>
        </p:txBody>
      </p:sp>
      <p:pic>
        <p:nvPicPr>
          <p:cNvPr id="12" name="Picture 11" descr="A close up of a piece of paper&#10;&#10;Description automatically generated">
            <a:extLst>
              <a:ext uri="{FF2B5EF4-FFF2-40B4-BE49-F238E27FC236}">
                <a16:creationId xmlns:a16="http://schemas.microsoft.com/office/drawing/2014/main" id="{E9DC3C8F-26F4-41CD-8471-510AF3A24A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2791" y="2355256"/>
            <a:ext cx="3482279" cy="23215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5123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1AAA-7534-4B26-A649-2DD29A1A7D76}"/>
              </a:ext>
            </a:extLst>
          </p:cNvPr>
          <p:cNvSpPr>
            <a:spLocks noGrp="1"/>
          </p:cNvSpPr>
          <p:nvPr>
            <p:ph type="title"/>
          </p:nvPr>
        </p:nvSpPr>
        <p:spPr>
          <a:xfrm>
            <a:off x="1150937" y="452719"/>
            <a:ext cx="9404723" cy="1400530"/>
          </a:xfrm>
        </p:spPr>
        <p:txBody>
          <a:bodyPr/>
          <a:lstStyle/>
          <a:p>
            <a:pPr algn="ctr"/>
            <a:r>
              <a:rPr lang="en-US" dirty="0"/>
              <a:t>Supply concept</a:t>
            </a:r>
            <a:br>
              <a:rPr lang="en-US" dirty="0"/>
            </a:br>
            <a:endParaRPr lang="en-US" sz="1800" dirty="0"/>
          </a:p>
        </p:txBody>
      </p:sp>
      <p:sp>
        <p:nvSpPr>
          <p:cNvPr id="3" name="Content Placeholder 2">
            <a:extLst>
              <a:ext uri="{FF2B5EF4-FFF2-40B4-BE49-F238E27FC236}">
                <a16:creationId xmlns:a16="http://schemas.microsoft.com/office/drawing/2014/main" id="{67DB3657-15A5-4128-A6FD-FB2CC9C159A1}"/>
              </a:ext>
            </a:extLst>
          </p:cNvPr>
          <p:cNvSpPr>
            <a:spLocks noGrp="1"/>
          </p:cNvSpPr>
          <p:nvPr>
            <p:ph idx="1"/>
          </p:nvPr>
        </p:nvSpPr>
        <p:spPr>
          <a:xfrm>
            <a:off x="761206" y="1476588"/>
            <a:ext cx="7144544" cy="4781549"/>
          </a:xfrm>
        </p:spPr>
        <p:txBody>
          <a:bodyPr>
            <a:normAutofit/>
          </a:bodyPr>
          <a:lstStyle/>
          <a:p>
            <a:r>
              <a:rPr lang="en-US" sz="2600" dirty="0"/>
              <a:t>Centralized identification of needs through Admin for all state agencies.</a:t>
            </a:r>
          </a:p>
          <a:p>
            <a:endParaRPr lang="en-US" sz="2600" dirty="0"/>
          </a:p>
          <a:p>
            <a:pPr lvl="1"/>
            <a:r>
              <a:rPr lang="en-US" sz="2400" dirty="0"/>
              <a:t>Admin created a convenient web form.</a:t>
            </a:r>
          </a:p>
          <a:p>
            <a:pPr lvl="1"/>
            <a:endParaRPr lang="en-US" sz="2400" dirty="0"/>
          </a:p>
          <a:p>
            <a:pPr lvl="1"/>
            <a:r>
              <a:rPr lang="en-US" sz="2400" dirty="0"/>
              <a:t>Agency HR directors completed the form.</a:t>
            </a:r>
          </a:p>
          <a:p>
            <a:pPr lvl="1"/>
            <a:endParaRPr lang="en-US" sz="2400" dirty="0"/>
          </a:p>
          <a:p>
            <a:pPr lvl="1"/>
            <a:r>
              <a:rPr lang="en-US" sz="2400" dirty="0"/>
              <a:t>Agencies entered PPP requests for the three phases of employee re-entry.</a:t>
            </a:r>
          </a:p>
        </p:txBody>
      </p:sp>
      <p:sp>
        <p:nvSpPr>
          <p:cNvPr id="4" name="Slide Number Placeholder 3">
            <a:extLst>
              <a:ext uri="{FF2B5EF4-FFF2-40B4-BE49-F238E27FC236}">
                <a16:creationId xmlns:a16="http://schemas.microsoft.com/office/drawing/2014/main" id="{F4C104A5-7E81-4C07-97DD-25E1E3E319FF}"/>
              </a:ext>
            </a:extLst>
          </p:cNvPr>
          <p:cNvSpPr>
            <a:spLocks noGrp="1"/>
          </p:cNvSpPr>
          <p:nvPr>
            <p:ph type="sldNum" sz="quarter" idx="12"/>
          </p:nvPr>
        </p:nvSpPr>
        <p:spPr/>
        <p:txBody>
          <a:bodyPr/>
          <a:lstStyle/>
          <a:p>
            <a:fld id="{DB01E452-E7FB-4876-B604-7E57BA779992}" type="slidenum">
              <a:rPr lang="en-US" smtClean="0"/>
              <a:t>5</a:t>
            </a:fld>
            <a:endParaRPr lang="en-US" dirty="0"/>
          </a:p>
        </p:txBody>
      </p:sp>
      <p:pic>
        <p:nvPicPr>
          <p:cNvPr id="6" name="Picture 5">
            <a:extLst>
              <a:ext uri="{FF2B5EF4-FFF2-40B4-BE49-F238E27FC236}">
                <a16:creationId xmlns:a16="http://schemas.microsoft.com/office/drawing/2014/main" id="{442D7F9C-B11A-4D43-9E08-CFF97963E5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699" y="1778847"/>
            <a:ext cx="2200205" cy="3300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8675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5BD73-55C9-4E17-8C0A-99D56355D72F}"/>
              </a:ext>
            </a:extLst>
          </p:cNvPr>
          <p:cNvSpPr>
            <a:spLocks noGrp="1"/>
          </p:cNvSpPr>
          <p:nvPr>
            <p:ph type="title"/>
          </p:nvPr>
        </p:nvSpPr>
        <p:spPr>
          <a:xfrm>
            <a:off x="959455" y="405093"/>
            <a:ext cx="9404723" cy="1400530"/>
          </a:xfrm>
        </p:spPr>
        <p:txBody>
          <a:bodyPr/>
          <a:lstStyle/>
          <a:p>
            <a:pPr algn="ctr"/>
            <a:r>
              <a:rPr lang="en-US" dirty="0"/>
              <a:t>Supply concept</a:t>
            </a:r>
            <a:br>
              <a:rPr lang="en-US" dirty="0"/>
            </a:br>
            <a:endParaRPr lang="en-US" sz="1800" dirty="0"/>
          </a:p>
        </p:txBody>
      </p:sp>
      <p:sp>
        <p:nvSpPr>
          <p:cNvPr id="3" name="Content Placeholder 2">
            <a:extLst>
              <a:ext uri="{FF2B5EF4-FFF2-40B4-BE49-F238E27FC236}">
                <a16:creationId xmlns:a16="http://schemas.microsoft.com/office/drawing/2014/main" id="{7544BA95-300C-4231-AB1F-816E58F0D786}"/>
              </a:ext>
            </a:extLst>
          </p:cNvPr>
          <p:cNvSpPr>
            <a:spLocks noGrp="1"/>
          </p:cNvSpPr>
          <p:nvPr>
            <p:ph idx="1"/>
          </p:nvPr>
        </p:nvSpPr>
        <p:spPr>
          <a:xfrm>
            <a:off x="761206" y="1590676"/>
            <a:ext cx="11124680" cy="5071781"/>
          </a:xfrm>
        </p:spPr>
        <p:txBody>
          <a:bodyPr/>
          <a:lstStyle/>
          <a:p>
            <a:r>
              <a:rPr lang="en-US" sz="2600" dirty="0"/>
              <a:t>PPE procurement achieved through:</a:t>
            </a:r>
          </a:p>
          <a:p>
            <a:pPr lvl="1"/>
            <a:endParaRPr lang="en-US" dirty="0"/>
          </a:p>
          <a:p>
            <a:pPr lvl="1"/>
            <a:r>
              <a:rPr lang="en-US" sz="2400" dirty="0"/>
              <a:t>Admin providing SFAA’s State Procurement Office (MMO) and SCEMD with a list of items to procure and estimated quantities needed.</a:t>
            </a:r>
          </a:p>
          <a:p>
            <a:pPr lvl="1"/>
            <a:endParaRPr lang="en-US" sz="2400" dirty="0"/>
          </a:p>
          <a:p>
            <a:pPr lvl="1"/>
            <a:r>
              <a:rPr lang="en-US" sz="2400" dirty="0"/>
              <a:t>SCEMD conducting centralized PPE ordering through MMO.</a:t>
            </a:r>
          </a:p>
          <a:p>
            <a:pPr lvl="2"/>
            <a:r>
              <a:rPr lang="en-US" sz="2400" dirty="0"/>
              <a:t>This is ongoing based on the list of needs provided by Admin.</a:t>
            </a:r>
          </a:p>
          <a:p>
            <a:pPr lvl="1"/>
            <a:endParaRPr lang="en-US" dirty="0"/>
          </a:p>
        </p:txBody>
      </p:sp>
      <p:sp>
        <p:nvSpPr>
          <p:cNvPr id="4" name="Slide Number Placeholder 3">
            <a:extLst>
              <a:ext uri="{FF2B5EF4-FFF2-40B4-BE49-F238E27FC236}">
                <a16:creationId xmlns:a16="http://schemas.microsoft.com/office/drawing/2014/main" id="{E518ABF4-A9D7-4D69-864E-B2FCB679DD07}"/>
              </a:ext>
            </a:extLst>
          </p:cNvPr>
          <p:cNvSpPr>
            <a:spLocks noGrp="1"/>
          </p:cNvSpPr>
          <p:nvPr>
            <p:ph type="sldNum" sz="quarter" idx="12"/>
          </p:nvPr>
        </p:nvSpPr>
        <p:spPr/>
        <p:txBody>
          <a:bodyPr/>
          <a:lstStyle/>
          <a:p>
            <a:fld id="{DB01E452-E7FB-4876-B604-7E57BA779992}" type="slidenum">
              <a:rPr lang="en-US" smtClean="0"/>
              <a:t>6</a:t>
            </a:fld>
            <a:endParaRPr lang="en-US" dirty="0"/>
          </a:p>
        </p:txBody>
      </p:sp>
    </p:spTree>
    <p:extLst>
      <p:ext uri="{BB962C8B-B14F-4D97-AF65-F5344CB8AC3E}">
        <p14:creationId xmlns:p14="http://schemas.microsoft.com/office/powerpoint/2010/main" val="12493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43C20-9EA4-48E5-8840-BF979963C6B8}"/>
              </a:ext>
            </a:extLst>
          </p:cNvPr>
          <p:cNvSpPr>
            <a:spLocks noGrp="1"/>
          </p:cNvSpPr>
          <p:nvPr>
            <p:ph type="title"/>
          </p:nvPr>
        </p:nvSpPr>
        <p:spPr>
          <a:xfrm>
            <a:off x="931861" y="243168"/>
            <a:ext cx="9404723" cy="1400530"/>
          </a:xfrm>
        </p:spPr>
        <p:txBody>
          <a:bodyPr/>
          <a:lstStyle/>
          <a:p>
            <a:pPr algn="ctr"/>
            <a:r>
              <a:rPr lang="en-US" dirty="0"/>
              <a:t>Supply Concept</a:t>
            </a:r>
            <a:br>
              <a:rPr lang="en-US" dirty="0"/>
            </a:br>
            <a:endParaRPr lang="en-US" dirty="0"/>
          </a:p>
        </p:txBody>
      </p:sp>
      <p:sp>
        <p:nvSpPr>
          <p:cNvPr id="3" name="Content Placeholder 2">
            <a:extLst>
              <a:ext uri="{FF2B5EF4-FFF2-40B4-BE49-F238E27FC236}">
                <a16:creationId xmlns:a16="http://schemas.microsoft.com/office/drawing/2014/main" id="{8041A94F-B7A7-49AA-9F04-D162DF9241F5}"/>
              </a:ext>
            </a:extLst>
          </p:cNvPr>
          <p:cNvSpPr>
            <a:spLocks noGrp="1"/>
          </p:cNvSpPr>
          <p:nvPr>
            <p:ph idx="1"/>
          </p:nvPr>
        </p:nvSpPr>
        <p:spPr>
          <a:xfrm>
            <a:off x="1221206" y="1204631"/>
            <a:ext cx="10410825" cy="5200650"/>
          </a:xfrm>
        </p:spPr>
        <p:txBody>
          <a:bodyPr>
            <a:normAutofit lnSpcReduction="10000"/>
          </a:bodyPr>
          <a:lstStyle/>
          <a:p>
            <a:pPr lvl="0"/>
            <a:r>
              <a:rPr lang="en-US" sz="2600" dirty="0"/>
              <a:t>Warehousing Operations include:</a:t>
            </a:r>
          </a:p>
          <a:p>
            <a:pPr lvl="0"/>
            <a:endParaRPr lang="en-US" sz="2600" dirty="0"/>
          </a:p>
          <a:p>
            <a:pPr lvl="1"/>
            <a:r>
              <a:rPr lang="en-US" sz="2400" dirty="0"/>
              <a:t>SCDOT’s Shop Road warehouse for centralized receiving and distribution. </a:t>
            </a:r>
          </a:p>
          <a:p>
            <a:pPr lvl="2"/>
            <a:r>
              <a:rPr lang="en-US" sz="2400" dirty="0"/>
              <a:t>SCEMD is:</a:t>
            </a:r>
          </a:p>
          <a:p>
            <a:pPr lvl="3"/>
            <a:r>
              <a:rPr lang="en-US" sz="2200" dirty="0"/>
              <a:t>Operating the warehouse with contract labor and supplemental staff from SCDOT.</a:t>
            </a:r>
          </a:p>
          <a:p>
            <a:pPr lvl="3"/>
            <a:r>
              <a:rPr lang="en-US" sz="2200" dirty="0"/>
              <a:t>Maintaining inventory.</a:t>
            </a:r>
          </a:p>
          <a:p>
            <a:pPr lvl="3"/>
            <a:r>
              <a:rPr lang="en-US" sz="2200" dirty="0"/>
              <a:t>Packaging and distributing PPE to state agencies.</a:t>
            </a:r>
          </a:p>
          <a:p>
            <a:pPr marL="1371600" lvl="3" indent="0">
              <a:buNone/>
            </a:pPr>
            <a:endParaRPr lang="en-US" sz="2600" dirty="0"/>
          </a:p>
          <a:p>
            <a:pPr lvl="0"/>
            <a:r>
              <a:rPr lang="en-US" sz="2600" dirty="0"/>
              <a:t>SCEMD and Admin warehouses for receiving</a:t>
            </a:r>
            <a:br>
              <a:rPr lang="en-US" sz="2600" dirty="0"/>
            </a:br>
            <a:r>
              <a:rPr lang="en-US" sz="2600" dirty="0"/>
              <a:t> as needed.</a:t>
            </a:r>
          </a:p>
          <a:p>
            <a:pPr marL="0" indent="0">
              <a:buNone/>
            </a:pPr>
            <a:endParaRPr lang="en-US" dirty="0"/>
          </a:p>
        </p:txBody>
      </p:sp>
      <p:sp>
        <p:nvSpPr>
          <p:cNvPr id="4" name="Slide Number Placeholder 3">
            <a:extLst>
              <a:ext uri="{FF2B5EF4-FFF2-40B4-BE49-F238E27FC236}">
                <a16:creationId xmlns:a16="http://schemas.microsoft.com/office/drawing/2014/main" id="{E14A6533-B1CF-43C9-8600-C5A153D0DA03}"/>
              </a:ext>
            </a:extLst>
          </p:cNvPr>
          <p:cNvSpPr>
            <a:spLocks noGrp="1"/>
          </p:cNvSpPr>
          <p:nvPr>
            <p:ph type="sldNum" sz="quarter" idx="12"/>
          </p:nvPr>
        </p:nvSpPr>
        <p:spPr/>
        <p:txBody>
          <a:bodyPr/>
          <a:lstStyle/>
          <a:p>
            <a:fld id="{DB01E452-E7FB-4876-B604-7E57BA779992}" type="slidenum">
              <a:rPr lang="en-US" smtClean="0"/>
              <a:t>7</a:t>
            </a:fld>
            <a:endParaRPr lang="en-US" dirty="0"/>
          </a:p>
        </p:txBody>
      </p:sp>
    </p:spTree>
    <p:extLst>
      <p:ext uri="{BB962C8B-B14F-4D97-AF65-F5344CB8AC3E}">
        <p14:creationId xmlns:p14="http://schemas.microsoft.com/office/powerpoint/2010/main" val="2035589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B4A88-D100-4A20-B652-DB5C6DCB1CC7}"/>
              </a:ext>
            </a:extLst>
          </p:cNvPr>
          <p:cNvSpPr>
            <a:spLocks noGrp="1"/>
          </p:cNvSpPr>
          <p:nvPr>
            <p:ph type="title"/>
          </p:nvPr>
        </p:nvSpPr>
        <p:spPr>
          <a:xfrm>
            <a:off x="290512" y="255957"/>
            <a:ext cx="11610975" cy="1400530"/>
          </a:xfrm>
        </p:spPr>
        <p:txBody>
          <a:bodyPr/>
          <a:lstStyle/>
          <a:p>
            <a:pPr algn="ctr"/>
            <a:r>
              <a:rPr lang="en-US" sz="4000" dirty="0"/>
              <a:t>Phase I PPE Distribution – May 27-June 12, 2020</a:t>
            </a:r>
            <a:r>
              <a:rPr lang="en-US" dirty="0"/>
              <a:t> </a:t>
            </a:r>
          </a:p>
        </p:txBody>
      </p:sp>
      <p:sp>
        <p:nvSpPr>
          <p:cNvPr id="3" name="Content Placeholder 2">
            <a:extLst>
              <a:ext uri="{FF2B5EF4-FFF2-40B4-BE49-F238E27FC236}">
                <a16:creationId xmlns:a16="http://schemas.microsoft.com/office/drawing/2014/main" id="{9E0682A4-EC36-4B6E-8060-655F9781B457}"/>
              </a:ext>
            </a:extLst>
          </p:cNvPr>
          <p:cNvSpPr>
            <a:spLocks noGrp="1"/>
          </p:cNvSpPr>
          <p:nvPr>
            <p:ph idx="1"/>
          </p:nvPr>
        </p:nvSpPr>
        <p:spPr>
          <a:xfrm>
            <a:off x="619125" y="1373239"/>
            <a:ext cx="10210800" cy="5161382"/>
          </a:xfrm>
        </p:spPr>
        <p:txBody>
          <a:bodyPr>
            <a:normAutofit/>
          </a:bodyPr>
          <a:lstStyle/>
          <a:p>
            <a:r>
              <a:rPr lang="en-US" sz="2200" dirty="0"/>
              <a:t>Distributed items:</a:t>
            </a:r>
          </a:p>
          <a:p>
            <a:pPr lvl="1"/>
            <a:r>
              <a:rPr lang="en-US" sz="2000" dirty="0"/>
              <a:t>3,400 bottles of gallon size hand sanitizer from SCDOT</a:t>
            </a:r>
          </a:p>
          <a:p>
            <a:pPr lvl="1"/>
            <a:r>
              <a:rPr lang="en-US" sz="2000" dirty="0"/>
              <a:t>6,200 bottles of hand soap</a:t>
            </a:r>
          </a:p>
          <a:p>
            <a:pPr lvl="1"/>
            <a:r>
              <a:rPr lang="en-US" sz="2000" dirty="0"/>
              <a:t>12,400 rolls of paper towels</a:t>
            </a:r>
          </a:p>
          <a:p>
            <a:pPr lvl="1"/>
            <a:r>
              <a:rPr lang="en-US" sz="2000" dirty="0"/>
              <a:t>14,000 containers of sanitizing wipes</a:t>
            </a:r>
          </a:p>
          <a:p>
            <a:pPr lvl="1"/>
            <a:r>
              <a:rPr lang="en-US" sz="2000" dirty="0"/>
              <a:t>19,000 bottles of individual hand sanitizer</a:t>
            </a:r>
          </a:p>
          <a:p>
            <a:pPr lvl="1"/>
            <a:r>
              <a:rPr lang="en-US" sz="2000" dirty="0"/>
              <a:t>67,000 reusable face masks</a:t>
            </a:r>
          </a:p>
          <a:p>
            <a:pPr lvl="1"/>
            <a:r>
              <a:rPr lang="en-US" sz="2000" dirty="0"/>
              <a:t>172,000 pairs of disposable gloves</a:t>
            </a:r>
          </a:p>
          <a:p>
            <a:pPr marL="457200" lvl="1" indent="0">
              <a:buNone/>
            </a:pPr>
            <a:endParaRPr lang="en-US" dirty="0"/>
          </a:p>
          <a:p>
            <a:r>
              <a:rPr lang="en-US" sz="2200" dirty="0"/>
              <a:t>Requests for face shields, clear goggles, sneeze guards</a:t>
            </a:r>
            <a:br>
              <a:rPr lang="en-US" sz="2200" dirty="0"/>
            </a:br>
            <a:r>
              <a:rPr lang="en-US" sz="2200" dirty="0"/>
              <a:t> and plexiglass barriers are also filled on an individual basis.</a:t>
            </a:r>
          </a:p>
        </p:txBody>
      </p:sp>
      <p:sp>
        <p:nvSpPr>
          <p:cNvPr id="4" name="Slide Number Placeholder 3">
            <a:extLst>
              <a:ext uri="{FF2B5EF4-FFF2-40B4-BE49-F238E27FC236}">
                <a16:creationId xmlns:a16="http://schemas.microsoft.com/office/drawing/2014/main" id="{E1083215-8241-438D-8AF3-9FE788707F39}"/>
              </a:ext>
            </a:extLst>
          </p:cNvPr>
          <p:cNvSpPr>
            <a:spLocks noGrp="1"/>
          </p:cNvSpPr>
          <p:nvPr>
            <p:ph type="sldNum" sz="quarter" idx="12"/>
          </p:nvPr>
        </p:nvSpPr>
        <p:spPr/>
        <p:txBody>
          <a:bodyPr/>
          <a:lstStyle/>
          <a:p>
            <a:fld id="{DB01E452-E7FB-4876-B604-7E57BA779992}" type="slidenum">
              <a:rPr lang="en-US" smtClean="0"/>
              <a:t>8</a:t>
            </a:fld>
            <a:endParaRPr lang="en-US" dirty="0"/>
          </a:p>
        </p:txBody>
      </p:sp>
      <p:pic>
        <p:nvPicPr>
          <p:cNvPr id="6" name="Picture 5" descr="A person standing in front of a window&#10;&#10;Description automatically generated">
            <a:extLst>
              <a:ext uri="{FF2B5EF4-FFF2-40B4-BE49-F238E27FC236}">
                <a16:creationId xmlns:a16="http://schemas.microsoft.com/office/drawing/2014/main" id="{13400A76-CB73-4EF9-B3A8-7635B5247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696" y="1770993"/>
            <a:ext cx="2487010" cy="3316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5904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42D88-8715-4402-91C4-1F7B4AAAB011}"/>
              </a:ext>
            </a:extLst>
          </p:cNvPr>
          <p:cNvSpPr>
            <a:spLocks noGrp="1"/>
          </p:cNvSpPr>
          <p:nvPr>
            <p:ph type="title"/>
          </p:nvPr>
        </p:nvSpPr>
        <p:spPr>
          <a:xfrm>
            <a:off x="1055686" y="243168"/>
            <a:ext cx="9404723" cy="1400530"/>
          </a:xfrm>
        </p:spPr>
        <p:txBody>
          <a:bodyPr/>
          <a:lstStyle/>
          <a:p>
            <a:pPr algn="ctr"/>
            <a:r>
              <a:rPr lang="en-US" sz="4000" dirty="0"/>
              <a:t>Phases II and III PPE Distribution</a:t>
            </a:r>
          </a:p>
        </p:txBody>
      </p:sp>
      <p:sp>
        <p:nvSpPr>
          <p:cNvPr id="3" name="Content Placeholder 2">
            <a:extLst>
              <a:ext uri="{FF2B5EF4-FFF2-40B4-BE49-F238E27FC236}">
                <a16:creationId xmlns:a16="http://schemas.microsoft.com/office/drawing/2014/main" id="{8A6EB4D4-AD19-41FD-A026-58CCFD7FB1C7}"/>
              </a:ext>
            </a:extLst>
          </p:cNvPr>
          <p:cNvSpPr>
            <a:spLocks noGrp="1"/>
          </p:cNvSpPr>
          <p:nvPr>
            <p:ph idx="1"/>
          </p:nvPr>
        </p:nvSpPr>
        <p:spPr>
          <a:xfrm>
            <a:off x="1484079" y="1349631"/>
            <a:ext cx="9898154" cy="4887396"/>
          </a:xfrm>
        </p:spPr>
        <p:txBody>
          <a:bodyPr>
            <a:normAutofit fontScale="92500" lnSpcReduction="20000"/>
          </a:bodyPr>
          <a:lstStyle/>
          <a:p>
            <a:r>
              <a:rPr lang="en-US" sz="2600" dirty="0"/>
              <a:t>Preliminary requests indicate a need for an additional:</a:t>
            </a:r>
          </a:p>
          <a:p>
            <a:pPr lvl="1"/>
            <a:endParaRPr lang="en-US" sz="2400" dirty="0"/>
          </a:p>
          <a:p>
            <a:pPr lvl="1"/>
            <a:r>
              <a:rPr lang="en-US" sz="2400" dirty="0"/>
              <a:t>8,500 bottles of gallon sized hand sanitizer</a:t>
            </a:r>
          </a:p>
          <a:p>
            <a:pPr lvl="1"/>
            <a:r>
              <a:rPr lang="en-US" sz="2400" dirty="0"/>
              <a:t>14,000 rolls of paper towels</a:t>
            </a:r>
          </a:p>
          <a:p>
            <a:pPr lvl="1"/>
            <a:r>
              <a:rPr lang="en-US" sz="2400" dirty="0"/>
              <a:t>17,000 bottles of hand soap</a:t>
            </a:r>
          </a:p>
          <a:p>
            <a:pPr lvl="1"/>
            <a:r>
              <a:rPr lang="en-US" sz="2400" dirty="0"/>
              <a:t>46,000 containers of sanitizing wipes</a:t>
            </a:r>
          </a:p>
          <a:p>
            <a:pPr lvl="1"/>
            <a:r>
              <a:rPr lang="en-US" sz="2400" dirty="0"/>
              <a:t>54,000 bottles of individual hand sanitizer</a:t>
            </a:r>
          </a:p>
          <a:p>
            <a:pPr lvl="1"/>
            <a:r>
              <a:rPr lang="en-US" sz="2400" dirty="0"/>
              <a:t>93,000 face masks</a:t>
            </a:r>
          </a:p>
          <a:p>
            <a:pPr lvl="1"/>
            <a:r>
              <a:rPr lang="en-US" sz="2400" dirty="0"/>
              <a:t>350,000 pairs of gloves</a:t>
            </a:r>
          </a:p>
          <a:p>
            <a:pPr lvl="1"/>
            <a:endParaRPr lang="en-US" sz="2400" dirty="0"/>
          </a:p>
          <a:p>
            <a:r>
              <a:rPr lang="en-US" sz="2600" dirty="0"/>
              <a:t>Phase II and III distributions will take place the week </a:t>
            </a:r>
            <a:br>
              <a:rPr lang="en-US" sz="2600" dirty="0"/>
            </a:br>
            <a:r>
              <a:rPr lang="en-US" sz="2600" dirty="0"/>
              <a:t>prior to each phase’s implementation.</a:t>
            </a:r>
          </a:p>
          <a:p>
            <a:pPr lvl="1"/>
            <a:endParaRPr lang="en-US" sz="2400" dirty="0"/>
          </a:p>
          <a:p>
            <a:pPr lvl="1"/>
            <a:endParaRPr lang="en-US" sz="2400" dirty="0"/>
          </a:p>
          <a:p>
            <a:pPr lvl="1"/>
            <a:endParaRPr lang="en-US" sz="2400" dirty="0"/>
          </a:p>
          <a:p>
            <a:pPr lvl="1"/>
            <a:endParaRPr lang="en-US" sz="2400" dirty="0"/>
          </a:p>
        </p:txBody>
      </p:sp>
      <p:sp>
        <p:nvSpPr>
          <p:cNvPr id="4" name="Slide Number Placeholder 3">
            <a:extLst>
              <a:ext uri="{FF2B5EF4-FFF2-40B4-BE49-F238E27FC236}">
                <a16:creationId xmlns:a16="http://schemas.microsoft.com/office/drawing/2014/main" id="{32B83DB1-BD5C-421D-9254-7F4E605F3C08}"/>
              </a:ext>
            </a:extLst>
          </p:cNvPr>
          <p:cNvSpPr>
            <a:spLocks noGrp="1"/>
          </p:cNvSpPr>
          <p:nvPr>
            <p:ph type="sldNum" sz="quarter" idx="12"/>
          </p:nvPr>
        </p:nvSpPr>
        <p:spPr/>
        <p:txBody>
          <a:bodyPr/>
          <a:lstStyle/>
          <a:p>
            <a:fld id="{DB01E452-E7FB-4876-B604-7E57BA779992}" type="slidenum">
              <a:rPr lang="en-US" smtClean="0"/>
              <a:t>9</a:t>
            </a:fld>
            <a:endParaRPr lang="en-US" dirty="0"/>
          </a:p>
        </p:txBody>
      </p:sp>
    </p:spTree>
    <p:extLst>
      <p:ext uri="{BB962C8B-B14F-4D97-AF65-F5344CB8AC3E}">
        <p14:creationId xmlns:p14="http://schemas.microsoft.com/office/powerpoint/2010/main" val="455562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werpoint Template Dark Backgroun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sample powerpoint document format with dark background" id="{8C5FB5AE-034D-46E3-AECE-CBFAEBD1E321}" vid="{FE9D5F0A-E2EF-47AC-AAFA-23A207B543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Dark Background</Template>
  <TotalTime>3310</TotalTime>
  <Words>1122</Words>
  <Application>Microsoft Office PowerPoint</Application>
  <PresentationFormat>Widescreen</PresentationFormat>
  <Paragraphs>192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Powerpoint Template Dark Background</vt:lpstr>
      <vt:lpstr>State Agency Re-entry PPE Update</vt:lpstr>
      <vt:lpstr>State Agency PPE Mission Plan</vt:lpstr>
      <vt:lpstr>State Agency PPE Mission Plan</vt:lpstr>
      <vt:lpstr>State Agency PPE Mission Plan</vt:lpstr>
      <vt:lpstr>Supply concept </vt:lpstr>
      <vt:lpstr>Supply concept </vt:lpstr>
      <vt:lpstr>Supply Concept </vt:lpstr>
      <vt:lpstr>Phase I PPE Distribution – May 27-June 12, 2020 </vt:lpstr>
      <vt:lpstr>Phases II and III PPE Distribution</vt:lpstr>
      <vt:lpstr>Funding</vt:lpstr>
      <vt:lpstr>Questions?</vt:lpstr>
    </vt:vector>
  </TitlesOfParts>
  <Company>SC Division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State-Owned Facilities Update</dc:title>
  <dc:creator>Coakley, Kelly</dc:creator>
  <cp:lastModifiedBy>Julie Price</cp:lastModifiedBy>
  <cp:revision>294</cp:revision>
  <cp:lastPrinted>2019-03-05T20:28:09Z</cp:lastPrinted>
  <dcterms:created xsi:type="dcterms:W3CDTF">2017-01-20T22:33:43Z</dcterms:created>
  <dcterms:modified xsi:type="dcterms:W3CDTF">2020-06-11T19:11:02Z</dcterms:modified>
</cp:coreProperties>
</file>